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60.wmf" ContentType="image/x-wmf"/>
  <Override PartName="/ppt/media/image56.png" ContentType="image/png"/>
  <Override PartName="/ppt/media/image54.png" ContentType="image/png"/>
  <Override PartName="/ppt/media/image49.png" ContentType="image/png"/>
  <Override PartName="/ppt/media/image46.wmf" ContentType="image/x-wmf"/>
  <Override PartName="/ppt/media/image36.wmf" ContentType="image/x-wmf"/>
  <Override PartName="/ppt/media/image47.png" ContentType="image/png"/>
  <Override PartName="/ppt/media/image43.jpeg" ContentType="image/jpeg"/>
  <Override PartName="/ppt/media/image2.png" ContentType="image/png"/>
  <Override PartName="/ppt/media/image52.png" ContentType="image/png"/>
  <Override PartName="/ppt/media/image41.wmf" ContentType="image/x-wmf"/>
  <Override PartName="/ppt/media/image28.wmf" ContentType="image/x-wmf"/>
  <Override PartName="/ppt/media/image39.png" ContentType="image/png"/>
  <Override PartName="/ppt/media/image38.jpeg" ContentType="image/jpeg"/>
  <Override PartName="/ppt/media/image37.png" ContentType="image/png"/>
  <Override PartName="/ppt/media/image23.wmf" ContentType="image/x-wmf"/>
  <Override PartName="/ppt/media/image34.png" ContentType="image/png"/>
  <Override PartName="/ppt/media/image21.wmf" ContentType="image/x-wmf"/>
  <Override PartName="/ppt/media/image32.png" ContentType="image/png"/>
  <Override PartName="/ppt/media/image30.png" ContentType="image/png"/>
  <Override PartName="/ppt/media/image18.wmf" ContentType="image/x-wmf"/>
  <Override PartName="/ppt/media/image29.png" ContentType="image/png"/>
  <Override PartName="/ppt/media/image27.png" ContentType="image/png"/>
  <Override PartName="/ppt/media/image50.wmf" ContentType="image/x-wmf"/>
  <Override PartName="/ppt/media/image45.png" ContentType="image/png"/>
  <Override PartName="/ppt/media/image51.png" ContentType="image/png"/>
  <Override PartName="/ppt/media/image1.png" ContentType="image/png"/>
  <Override PartName="/ppt/media/image25.wmf" ContentType="image/x-wmf"/>
  <Override PartName="/ppt/media/image59.wmf" ContentType="image/x-wmf"/>
  <Override PartName="/ppt/media/image9.wmf" ContentType="image/x-wmf"/>
  <Override PartName="/ppt/media/image11.wmf" ContentType="image/x-wmf"/>
  <Override PartName="/ppt/media/image22.png" ContentType="image/png"/>
  <Override PartName="/ppt/media/image16.png" ContentType="image/png"/>
  <Override PartName="/ppt/media/image44.png" ContentType="image/png"/>
  <Override PartName="/ppt/media/image19.png" ContentType="image/png"/>
  <Override PartName="/ppt/media/image35.png" ContentType="image/png"/>
  <Override PartName="/ppt/media/image26.png" ContentType="image/png"/>
  <Override PartName="/ppt/media/image15.wmf" ContentType="image/x-wmf"/>
  <Override PartName="/ppt/media/image14.png" ContentType="image/png"/>
  <Override PartName="/ppt/media/image33.png" ContentType="image/png"/>
  <Override PartName="/ppt/media/image13.wmf" ContentType="image/x-wmf"/>
  <Override PartName="/ppt/media/image55.wmf" ContentType="image/x-wmf"/>
  <Override PartName="/ppt/media/image24.jpeg" ContentType="image/jpeg"/>
  <Override PartName="/ppt/media/image12.png" ContentType="image/png"/>
  <Override PartName="/ppt/media/image31.png" ContentType="image/png"/>
  <Override PartName="/ppt/media/image3.wmf" ContentType="image/x-wmf"/>
  <Override PartName="/ppt/media/image53.wmf" ContentType="image/x-wmf"/>
  <Override PartName="/ppt/media/image5.jpeg" ContentType="image/jpeg"/>
  <Override PartName="/ppt/media/image48.png" ContentType="image/png"/>
  <Override PartName="/ppt/media/image58.png" ContentType="image/png"/>
  <Override PartName="/ppt/media/image8.png" ContentType="image/png"/>
  <Override PartName="/ppt/media/image6.jpeg" ContentType="image/jpeg"/>
  <Override PartName="/ppt/media/image10.png" ContentType="image/png"/>
  <Override PartName="/ppt/media/image20.png" ContentType="image/png"/>
  <Override PartName="/ppt/media/image4.wmf" ContentType="image/x-wmf"/>
  <Override PartName="/ppt/media/image57.wmf" ContentType="image/x-wmf"/>
  <Override PartName="/ppt/media/image7.jpeg" ContentType="image/jpeg"/>
  <Override PartName="/ppt/media/image42.png" ContentType="image/png"/>
  <Override PartName="/ppt/media/image40.jpeg" ContentType="image/jpeg"/>
  <Override PartName="/ppt/media/image17.png" ContentType="image/png"/>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rIns="0" tIns="0" bIns="0" anchor="b"/>
          <a:p>
            <a:pPr algn="r"/>
            <a:fld id="{8D813A13-9013-4ADA-AF26-28829701C4E2}"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PlaceHolder 1"/>
          <p:cNvSpPr>
            <a:spLocks noGrp="1"/>
          </p:cNvSpPr>
          <p:nvPr>
            <p:ph type="body"/>
          </p:nvPr>
        </p:nvSpPr>
        <p:spPr>
          <a:xfrm>
            <a:off x="685800" y="4343400"/>
            <a:ext cx="5486040" cy="4114440"/>
          </a:xfrm>
          <a:prstGeom prst="rect">
            <a:avLst/>
          </a:prstGeom>
        </p:spPr>
        <p:txBody>
          <a:bodyPr/>
          <a:p>
            <a:pPr>
              <a:lnSpc>
                <a:spcPct val="100000"/>
              </a:lnSpc>
            </a:pPr>
            <a:r>
              <a:rPr lang="en-US" sz="2000">
                <a:latin typeface="Arial"/>
              </a:rPr>
              <a:t>Thus far, most regulation against speech has been around punishment and censorship. But why not do more work  focusing instead on the audience.</a:t>
            </a:r>
            <a:endParaRPr/>
          </a:p>
          <a:p>
            <a:pPr>
              <a:lnSpc>
                <a:spcPct val="100000"/>
              </a:lnSpc>
            </a:pPr>
            <a:r>
              <a:rPr lang="en-US" sz="2000">
                <a:latin typeface="Arial"/>
              </a:rPr>
              <a:t>online world has had really only 1 response to content online. don't feed the trolls (ignore the inflammatory speaker). we don't have evidence that that works.</a:t>
            </a:r>
            <a:endParaRPr/>
          </a:p>
          <a:p>
            <a:pPr>
              <a:lnSpc>
                <a:spcPct val="100000"/>
              </a:lnSpc>
            </a:pPr>
            <a:endParaRPr/>
          </a:p>
          <a:p>
            <a:pPr>
              <a:lnSpc>
                <a:spcPct val="100000"/>
              </a:lnSpc>
            </a:pPr>
            <a:r>
              <a:rPr lang="en-US" sz="2000">
                <a:latin typeface="Arial"/>
              </a:rPr>
              <a:t>look, it's obviously a really bad problem. solutions we have are inadequate. just beginning to explore alternatives. brand new effort to brainstorm new approaches.</a:t>
            </a:r>
            <a:endParaRPr/>
          </a:p>
          <a:p>
            <a:pPr>
              <a:lnSpc>
                <a:spcPct val="100000"/>
              </a:lnSpc>
            </a:pPr>
            <a:endParaRPr/>
          </a:p>
          <a:p>
            <a:pPr>
              <a:lnSpc>
                <a:spcPct val="100000"/>
              </a:lnSpc>
            </a:pPr>
            <a:r>
              <a:rPr lang="en-US" sz="2000">
                <a:latin typeface="Arial"/>
              </a:rPr>
              <a:t>---</a:t>
            </a:r>
            <a:endParaRPr/>
          </a:p>
          <a:p>
            <a:pPr>
              <a:lnSpc>
                <a:spcPct val="100000"/>
              </a:lnSpc>
            </a:pPr>
            <a:r>
              <a:rPr lang="en-US" sz="2000">
                <a:latin typeface="Arial"/>
              </a:rPr>
              <a:t>- why it IS important to monitor (see what happened in 2007/2008)</a:t>
            </a:r>
            <a:endParaRPr/>
          </a:p>
          <a:p>
            <a:pPr>
              <a:lnSpc>
                <a:spcPct val="100000"/>
              </a:lnSpc>
            </a:pPr>
            <a:r>
              <a:rPr lang="en-US" sz="2000">
                <a:latin typeface="Arial"/>
              </a:rPr>
              <a:t>- here's what we have done</a:t>
            </a:r>
            <a:endParaRPr/>
          </a:p>
          <a:p>
            <a:pPr>
              <a:lnSpc>
                <a:spcPct val="100000"/>
              </a:lnSpc>
            </a:pPr>
            <a:r>
              <a:rPr lang="en-US" sz="2000">
                <a:latin typeface="Arial"/>
              </a:rPr>
              <a:t>- here are the challenges we are facing/faced</a:t>
            </a:r>
            <a:endParaRPr/>
          </a:p>
          <a:p>
            <a:pPr>
              <a:lnSpc>
                <a:spcPct val="100000"/>
              </a:lnSpc>
              <a:buFont typeface="StarSymbol"/>
              <a:buChar char="-"/>
            </a:pPr>
            <a:r>
              <a:rPr lang="en-US" sz="2000">
                <a:latin typeface="Arial"/>
              </a:rPr>
              <a:t>how do YOU think we can tackle them!?</a:t>
            </a:r>
            <a:endParaRPr/>
          </a:p>
          <a:p>
            <a:pPr>
              <a:lnSpc>
                <a:spcPct val="100000"/>
              </a:lnSpc>
            </a:pPr>
            <a:endParaRPr/>
          </a:p>
        </p:txBody>
      </p:sp>
      <p:sp>
        <p:nvSpPr>
          <p:cNvPr id="143" name="TextShape 2"/>
          <p:cNvSpPr txBox="1"/>
          <p:nvPr/>
        </p:nvSpPr>
        <p:spPr>
          <a:xfrm>
            <a:off x="3884760" y="8685360"/>
            <a:ext cx="2971440" cy="456840"/>
          </a:xfrm>
          <a:prstGeom prst="rect">
            <a:avLst/>
          </a:prstGeom>
        </p:spPr>
        <p:txBody>
          <a:bodyPr anchor="b"/>
          <a:p>
            <a:pPr>
              <a:lnSpc>
                <a:spcPct val="100000"/>
              </a:lnSpc>
            </a:pPr>
            <a:fld id="{A29943D1-4254-4322-8D79-5603E4DBF1BF}" type="slidenum">
              <a:rPr lang="en-US" sz="1200">
                <a:solidFill>
                  <a:srgbClr val="000000"/>
                </a:solidFill>
                <a:latin typeface="Neo Sans Std"/>
                <a:ea typeface="ヒラギノ角ゴ ProN W3"/>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685800" y="4343400"/>
            <a:ext cx="5486040" cy="4114440"/>
          </a:xfrm>
          <a:prstGeom prst="rect">
            <a:avLst/>
          </a:prstGeom>
        </p:spPr>
        <p:txBody>
          <a:bodyPr/>
          <a:p>
            <a:r>
              <a:rPr lang="en-US" sz="2000">
                <a:latin typeface="Neo Sans Std"/>
              </a:rPr>
              <a:t>Definition of hate speech</a:t>
            </a:r>
            <a:endParaRPr/>
          </a:p>
          <a:p>
            <a:pPr>
              <a:lnSpc>
                <a:spcPct val="100000"/>
              </a:lnSpc>
            </a:pPr>
            <a:endParaRPr/>
          </a:p>
          <a:p>
            <a:pPr>
              <a:lnSpc>
                <a:spcPct val="100000"/>
              </a:lnSpc>
            </a:pPr>
            <a:r>
              <a:rPr lang="en-US" sz="2000">
                <a:latin typeface="Neo Sans Std"/>
              </a:rPr>
              <a:t>The 2008 law defines hate speech as that which advocates or encourages violent acts against a specific group, and creates a climate of hate or prejudice, which may, in turn, foster the commission of hate crimes. </a:t>
            </a:r>
            <a:endParaRPr/>
          </a:p>
          <a:p>
            <a:pPr>
              <a:lnSpc>
                <a:spcPct val="100000"/>
              </a:lnSpc>
            </a:pPr>
            <a:r>
              <a:rPr lang="en-US" sz="2000">
                <a:latin typeface="Neo Sans Std"/>
              </a:rPr>
              <a:t>Screen Shot 2014-06-18 at 9.50.19 am</a:t>
            </a:r>
            <a:endParaRPr/>
          </a:p>
        </p:txBody>
      </p:sp>
      <p:sp>
        <p:nvSpPr>
          <p:cNvPr id="161" name="TextShape 2"/>
          <p:cNvSpPr txBox="1"/>
          <p:nvPr/>
        </p:nvSpPr>
        <p:spPr>
          <a:xfrm>
            <a:off x="3884760" y="8685360"/>
            <a:ext cx="2971440" cy="456840"/>
          </a:xfrm>
          <a:prstGeom prst="rect">
            <a:avLst/>
          </a:prstGeom>
        </p:spPr>
        <p:txBody>
          <a:bodyPr anchor="b"/>
          <a:p>
            <a:pPr>
              <a:lnSpc>
                <a:spcPct val="100000"/>
              </a:lnSpc>
            </a:pPr>
            <a:fld id="{1E48871E-980C-4616-B52B-A77FFFA88725}"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Neo Sans Std"/>
                <a:ea typeface="ＭＳ Ｐゴシック"/>
              </a:rPr>
              <a:t>1 Hate speech in not a precursor, it is a window. </a:t>
            </a:r>
            <a:endParaRPr/>
          </a:p>
          <a:p>
            <a:r>
              <a:rPr lang="en-US" sz="1200">
                <a:solidFill>
                  <a:srgbClr val="000000"/>
                </a:solidFill>
                <a:latin typeface="Neo Sans Std"/>
                <a:ea typeface="ＭＳ Ｐゴシック"/>
              </a:rPr>
              <a:t>Address recurring issues.</a:t>
            </a:r>
            <a:endParaRPr/>
          </a:p>
          <a:p>
            <a:endParaRPr/>
          </a:p>
          <a:p>
            <a:r>
              <a:rPr lang="en-US" sz="1200">
                <a:solidFill>
                  <a:srgbClr val="000000"/>
                </a:solidFill>
                <a:latin typeface="Neo Sans Std"/>
                <a:ea typeface="ＭＳ Ｐゴシック"/>
              </a:rPr>
              <a:t>2. only 3%oftotalhatespeechcomments collected by Umati originated on Twitter, while 90% were found on Facebook. We use this new term, ‘KOT cuffing’, to refer to a phenomenon observed on Twitter where tweets not acceptable by the status quo are openly shunned, and the author of the tweets publicly ridiculed. The end result is that the ‘offender’ is forced to retract statements or even close his/her Twitter account altogether. </a:t>
            </a:r>
            <a:endParaRPr/>
          </a:p>
          <a:p>
            <a:endParaRPr/>
          </a:p>
          <a:p>
            <a:pPr>
              <a:lnSpc>
                <a:spcPct val="100000"/>
              </a:lnSpc>
            </a:pPr>
            <a:r>
              <a:rPr lang="en-US" sz="1200">
                <a:solidFill>
                  <a:srgbClr val="000000"/>
                </a:solidFill>
                <a:latin typeface="Neo Sans Std"/>
                <a:ea typeface="ＭＳ Ｐゴシック"/>
              </a:rPr>
              <a:t>3. exploratory survey conducted in May 2013, we found that the public perceives personal insults, propaganda and negative commentary about politicians as hate speech. </a:t>
            </a:r>
            <a:endParaRPr/>
          </a:p>
          <a:p>
            <a:pPr>
              <a:lnSpc>
                <a:spcPct val="100000"/>
              </a:lnSpc>
            </a:pPr>
            <a:r>
              <a:rPr lang="en-US" sz="1200">
                <a:solidFill>
                  <a:srgbClr val="000000"/>
                </a:solidFill>
                <a:latin typeface="Neo Sans Std"/>
                <a:ea typeface="ＭＳ Ｐゴシック"/>
              </a:rPr>
              <a:t>The public’s understanding of hate speech is also broader than the current constitutional definition, which only takes into consideration discrimination on tribal lines. </a:t>
            </a:r>
            <a:endParaRPr/>
          </a:p>
          <a:p>
            <a:pPr>
              <a:lnSpc>
                <a:spcPct val="100000"/>
              </a:lnSpc>
            </a:pPr>
            <a:endParaRPr/>
          </a:p>
          <a:p>
            <a:pPr>
              <a:lnSpc>
                <a:spcPct val="100000"/>
              </a:lnSpc>
            </a:pPr>
            <a:r>
              <a:rPr lang="en-US" sz="1200">
                <a:solidFill>
                  <a:srgbClr val="000000"/>
                </a:solidFill>
                <a:latin typeface="Neo Sans Std"/>
                <a:ea typeface="ＭＳ Ｐゴシック"/>
              </a:rPr>
              <a:t>Protect freedom of expression</a:t>
            </a:r>
            <a:endParaRPr/>
          </a:p>
          <a:p>
            <a:pPr>
              <a:lnSpc>
                <a:spcPct val="100000"/>
              </a:lnSpc>
            </a:pPr>
            <a:endParaRPr/>
          </a:p>
          <a:p>
            <a:pPr>
              <a:lnSpc>
                <a:spcPct val="100000"/>
              </a:lnSpc>
            </a:pPr>
            <a:r>
              <a:rPr lang="en-US" sz="1200">
                <a:solidFill>
                  <a:srgbClr val="000000"/>
                </a:solidFill>
                <a:latin typeface="Neo Sans Std"/>
                <a:ea typeface="ＭＳ Ｐゴシック"/>
              </a:rPr>
              <a:t>4. Umati defines dangerous speech as a subset of hate speech that contains three out of the five possible calls to action, as defined by Benesch. Narrowing the definition of dangerous speech further was done in order to fit the Kenyan context. For example, stereotypical insults across tribes can amount to Benesch’s definition of dangerous speech, however, applied to the Kenyan context, such stereotyping across tribes is usually largely perceived as harmless banter. </a:t>
            </a:r>
            <a:endParaRPr/>
          </a:p>
          <a:p>
            <a:pPr>
              <a:lnSpc>
                <a:spcPct val="100000"/>
              </a:lnSpc>
            </a:pPr>
            <a:endParaRPr/>
          </a:p>
          <a:p>
            <a:pPr>
              <a:lnSpc>
                <a:spcPct val="100000"/>
              </a:lnSpc>
            </a:pPr>
            <a:r>
              <a:rPr lang="en-US" sz="1200">
                <a:solidFill>
                  <a:srgbClr val="000000"/>
                </a:solidFill>
                <a:latin typeface="Neo Sans Std"/>
                <a:ea typeface="ＭＳ Ｐゴシック"/>
              </a:rPr>
              <a:t>Picture sources</a:t>
            </a:r>
            <a:endParaRPr/>
          </a:p>
          <a:p>
            <a:pPr>
              <a:lnSpc>
                <a:spcPct val="100000"/>
              </a:lnSpc>
            </a:pPr>
            <a:r>
              <a:rPr lang="en-US" sz="1200">
                <a:solidFill>
                  <a:srgbClr val="000000"/>
                </a:solidFill>
                <a:latin typeface="Neo Sans Std"/>
                <a:ea typeface="ＭＳ Ｐゴシック"/>
              </a:rPr>
              <a:t>http://thyblackman.com/2011/02/14/i-am-my-people/comment-page-1/</a:t>
            </a:r>
            <a:endParaRPr/>
          </a:p>
          <a:p>
            <a:pPr>
              <a:lnSpc>
                <a:spcPct val="100000"/>
              </a:lnSpc>
            </a:pPr>
            <a:endParaRPr/>
          </a:p>
          <a:p>
            <a:pPr>
              <a:lnSpc>
                <a:spcPct val="100000"/>
              </a:lnSpc>
            </a:pPr>
            <a:endParaRPr/>
          </a:p>
        </p:txBody>
      </p:sp>
      <p:sp>
        <p:nvSpPr>
          <p:cNvPr id="163" name="TextShape 2"/>
          <p:cNvSpPr txBox="1"/>
          <p:nvPr/>
        </p:nvSpPr>
        <p:spPr>
          <a:xfrm>
            <a:off x="3884760" y="8685360"/>
            <a:ext cx="2971440" cy="456840"/>
          </a:xfrm>
          <a:prstGeom prst="rect">
            <a:avLst/>
          </a:prstGeom>
        </p:spPr>
        <p:txBody>
          <a:bodyPr anchor="b"/>
          <a:p>
            <a:pPr>
              <a:lnSpc>
                <a:spcPct val="100000"/>
              </a:lnSpc>
            </a:pPr>
            <a:fld id="{1288EB60-D72A-4D79-92DD-7AA4C31C8DF5}"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685800" y="4343400"/>
            <a:ext cx="5486040" cy="4114440"/>
          </a:xfrm>
          <a:prstGeom prst="rect">
            <a:avLst/>
          </a:prstGeom>
        </p:spPr>
        <p:txBody>
          <a:bodyPr/>
          <a:p>
            <a:r>
              <a:rPr lang="en-US" sz="2000">
                <a:latin typeface="Neo Sans Std"/>
              </a:rPr>
              <a:t>We could not have succeeded without our partners</a:t>
            </a:r>
            <a:endParaRPr/>
          </a:p>
          <a:p>
            <a:endParaRPr/>
          </a:p>
        </p:txBody>
      </p:sp>
      <p:sp>
        <p:nvSpPr>
          <p:cNvPr id="165" name="TextShape 2"/>
          <p:cNvSpPr txBox="1"/>
          <p:nvPr/>
        </p:nvSpPr>
        <p:spPr>
          <a:xfrm>
            <a:off x="3884760" y="8685360"/>
            <a:ext cx="2971440" cy="456840"/>
          </a:xfrm>
          <a:prstGeom prst="rect">
            <a:avLst/>
          </a:prstGeom>
        </p:spPr>
        <p:txBody>
          <a:bodyPr anchor="b"/>
          <a:p>
            <a:pPr>
              <a:lnSpc>
                <a:spcPct val="100000"/>
              </a:lnSpc>
            </a:pPr>
            <a:fld id="{EABFBC7E-66AC-4F97-B154-FB1881812CB6}"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Neo Sans Std"/>
                <a:ea typeface="ＭＳ Ｐゴシック"/>
              </a:rPr>
              <a:t>The Umati team favours this approach as it gives power to the audience.</a:t>
            </a:r>
            <a:r>
              <a:rPr lang="en-US" sz="1200">
                <a:solidFill>
                  <a:srgbClr val="000000"/>
                </a:solidFill>
                <a:latin typeface="Neo Sans Std"/>
                <a:ea typeface="ＭＳ Ｐゴシック"/>
              </a:rPr>
              <a:t>
</a:t>
            </a:r>
            <a:r>
              <a:rPr lang="en-US" sz="1200">
                <a:solidFill>
                  <a:srgbClr val="000000"/>
                </a:solidFill>
                <a:latin typeface="Neo Sans Std"/>
                <a:ea typeface="ＭＳ Ｐゴシック"/>
              </a:rPr>
              <a:t>By defining what type of speech is most harmful to a society, two goals are met: </a:t>
            </a:r>
            <a:endParaRPr/>
          </a:p>
          <a:p>
            <a:r>
              <a:rPr lang="en-US" sz="1200">
                <a:solidFill>
                  <a:srgbClr val="000000"/>
                </a:solidFill>
                <a:latin typeface="Neo Sans Std"/>
                <a:ea typeface="ＭＳ Ｐゴシック"/>
              </a:rPr>
              <a:t>the mwananchi (citizen) is able to identify which comments/ statements are dangerous and is then able to react responsibly to these statements. </a:t>
            </a:r>
            <a:endParaRPr/>
          </a:p>
          <a:p>
            <a:r>
              <a:rPr lang="en-US" sz="1200">
                <a:solidFill>
                  <a:srgbClr val="000000"/>
                </a:solidFill>
                <a:latin typeface="Neo Sans Std"/>
                <a:ea typeface="ＭＳ Ｐゴシック"/>
              </a:rPr>
              <a:t>by educating the public on exactly what kind of speech has harmful effects on the community, the public is then able to freely engage in the </a:t>
            </a:r>
            <a:endParaRPr/>
          </a:p>
          <a:p>
            <a:r>
              <a:rPr lang="en-US" sz="1200">
                <a:solidFill>
                  <a:srgbClr val="000000"/>
                </a:solidFill>
                <a:latin typeface="Neo Sans Std"/>
                <a:ea typeface="ＭＳ Ｐゴシック"/>
              </a:rPr>
              <a:t>speech that is not harmful. </a:t>
            </a:r>
            <a:endParaRPr/>
          </a:p>
          <a:p>
            <a:r>
              <a:rPr lang="en-US" sz="1200">
                <a:solidFill>
                  <a:srgbClr val="000000"/>
                </a:solidFill>
                <a:latin typeface="Neo Sans Std"/>
                <a:ea typeface="ＭＳ Ｐゴシック"/>
              </a:rPr>
              <a:t>Umati engaged the public through outreach events that promoted education on the matter. Through an awareness campaign dubbed NipeUkweli (Swahili for ‘Give me Truth’), Umati engaged bloggers, community radio, traditional media, and grassroots groups in order to debunk inflammatory rumours and myths, and thus reduce the possible effects of hate speech. </a:t>
            </a:r>
            <a:endParaRPr/>
          </a:p>
          <a:p>
            <a:r>
              <a:rPr lang="en-US" sz="1200">
                <a:solidFill>
                  <a:srgbClr val="000000"/>
                </a:solidFill>
                <a:latin typeface="Neo Sans Std"/>
                <a:ea typeface="ＭＳ Ｐゴシック"/>
              </a:rPr>
              <a:t>There are several ways an audience can choose to react to hate speech, the audience can: </a:t>
            </a:r>
            <a:endParaRPr/>
          </a:p>
          <a:p>
            <a:pPr>
              <a:lnSpc>
                <a:spcPct val="100000"/>
              </a:lnSpc>
            </a:pPr>
            <a:r>
              <a:rPr lang="en-US" sz="1200">
                <a:solidFill>
                  <a:srgbClr val="000000"/>
                </a:solidFill>
                <a:latin typeface="Neo Sans Std"/>
                <a:ea typeface="ＭＳ Ｐゴシック"/>
              </a:rPr>
              <a:t>choose to ignore the statement; </a:t>
            </a:r>
            <a:endParaRPr/>
          </a:p>
          <a:p>
            <a:pPr>
              <a:lnSpc>
                <a:spcPct val="100000"/>
              </a:lnSpc>
            </a:pPr>
            <a:r>
              <a:rPr lang="en-US" sz="1200">
                <a:solidFill>
                  <a:srgbClr val="000000"/>
                </a:solidFill>
                <a:latin typeface="Neo Sans Std"/>
                <a:ea typeface="ＭＳ Ｐゴシック"/>
              </a:rPr>
              <a:t>choose not to react to the statement; </a:t>
            </a:r>
            <a:endParaRPr/>
          </a:p>
          <a:p>
            <a:pPr>
              <a:lnSpc>
                <a:spcPct val="100000"/>
              </a:lnSpc>
            </a:pPr>
            <a:r>
              <a:rPr lang="en-US" sz="1200">
                <a:solidFill>
                  <a:srgbClr val="000000"/>
                </a:solidFill>
                <a:latin typeface="Neo Sans Std"/>
                <a:ea typeface="ＭＳ Ｐゴシック"/>
              </a:rPr>
              <a:t>educate the speaker to engage in speech that is not dangerous; </a:t>
            </a:r>
            <a:endParaRPr/>
          </a:p>
          <a:p>
            <a:pPr>
              <a:lnSpc>
                <a:spcPct val="100000"/>
              </a:lnSpc>
            </a:pPr>
            <a:r>
              <a:rPr lang="en-US" sz="1200">
                <a:solidFill>
                  <a:srgbClr val="000000"/>
                </a:solidFill>
                <a:latin typeface="Neo Sans Std"/>
                <a:ea typeface="ＭＳ Ｐゴシック"/>
              </a:rPr>
              <a:t>offer correct information so the others are encouraged to react </a:t>
            </a:r>
            <a:endParaRPr/>
          </a:p>
          <a:p>
            <a:pPr>
              <a:lnSpc>
                <a:spcPct val="100000"/>
              </a:lnSpc>
            </a:pPr>
            <a:r>
              <a:rPr lang="en-US" sz="1200">
                <a:solidFill>
                  <a:srgbClr val="000000"/>
                </a:solidFill>
                <a:latin typeface="Neo Sans Std"/>
                <a:ea typeface="ＭＳ Ｐゴシック"/>
              </a:rPr>
              <a:t>peacefully. </a:t>
            </a:r>
            <a:endParaRPr/>
          </a:p>
          <a:p>
            <a:pPr>
              <a:lnSpc>
                <a:spcPct val="100000"/>
              </a:lnSpc>
            </a:pPr>
            <a:endParaRPr/>
          </a:p>
          <a:p>
            <a:pPr>
              <a:lnSpc>
                <a:spcPct val="100000"/>
              </a:lnSpc>
            </a:pPr>
            <a:r>
              <a:rPr lang="en-US" sz="1200">
                <a:solidFill>
                  <a:srgbClr val="000000"/>
                </a:solidFill>
                <a:latin typeface="Neo Sans Std"/>
                <a:ea typeface="ＭＳ Ｐゴシック"/>
              </a:rPr>
              <a:t>While on air, we managed to discuss the following:</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The h</a:t>
            </a:r>
            <a:endParaRPr/>
          </a:p>
          <a:p>
            <a:pPr>
              <a:lnSpc>
                <a:spcPct val="100000"/>
              </a:lnSpc>
            </a:pPr>
            <a:r>
              <a:rPr lang="en-US" sz="1200">
                <a:solidFill>
                  <a:srgbClr val="000000"/>
                </a:solidFill>
                <a:latin typeface="Neo Sans Std"/>
                <a:ea typeface="ＭＳ Ｐゴシック"/>
              </a:rPr>
              <a:t>istory of Umati </a:t>
            </a:r>
            <a:endParaRPr/>
          </a:p>
          <a:p>
            <a:pPr>
              <a:lnSpc>
                <a:spcPct val="100000"/>
              </a:lnSpc>
            </a:pPr>
            <a:r>
              <a:rPr lang="en-US" sz="1200">
                <a:solidFill>
                  <a:srgbClr val="000000"/>
                </a:solidFill>
                <a:latin typeface="Neo Sans Std"/>
                <a:ea typeface="ＭＳ Ｐゴシック"/>
              </a:rPr>
              <a:t>research project </a:t>
            </a:r>
            <a:endParaRPr/>
          </a:p>
          <a:p>
            <a:pPr>
              <a:lnSpc>
                <a:spcPct val="100000"/>
              </a:lnSpc>
            </a:pPr>
            <a:r>
              <a:rPr lang="en-US" sz="1200">
                <a:solidFill>
                  <a:srgbClr val="000000"/>
                </a:solidFill>
                <a:latin typeface="Neo Sans Std"/>
                <a:ea typeface="ＭＳ Ｐゴシック"/>
              </a:rPr>
              <a:t>and </a:t>
            </a:r>
            <a:endParaRPr/>
          </a:p>
          <a:p>
            <a:pPr>
              <a:lnSpc>
                <a:spcPct val="100000"/>
              </a:lnSpc>
            </a:pPr>
            <a:r>
              <a:rPr lang="en-US" sz="1200">
                <a:solidFill>
                  <a:srgbClr val="000000"/>
                </a:solidFill>
                <a:latin typeface="Neo Sans Std"/>
                <a:ea typeface="ＭＳ Ｐゴシック"/>
              </a:rPr>
              <a:t>our </a:t>
            </a:r>
            <a:endParaRPr/>
          </a:p>
          <a:p>
            <a:pPr>
              <a:lnSpc>
                <a:spcPct val="100000"/>
              </a:lnSpc>
            </a:pPr>
            <a:r>
              <a:rPr lang="en-US" sz="1200">
                <a:solidFill>
                  <a:srgbClr val="000000"/>
                </a:solidFill>
                <a:latin typeface="Neo Sans Std"/>
                <a:ea typeface="ＭＳ Ｐゴシック"/>
              </a:rPr>
              <a:t>goals</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Hate speech</a:t>
            </a:r>
            <a:endParaRPr/>
          </a:p>
          <a:p>
            <a:pPr>
              <a:lnSpc>
                <a:spcPct val="100000"/>
              </a:lnSpc>
            </a:pPr>
            <a:r>
              <a:rPr lang="en-US" sz="1200">
                <a:solidFill>
                  <a:srgbClr val="000000"/>
                </a:solidFill>
                <a:latin typeface="Neo Sans Std"/>
                <a:ea typeface="ＭＳ Ｐゴシック"/>
              </a:rPr>
              <a:t>and the various categories of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Means used to</a:t>
            </a:r>
            <a:endParaRPr/>
          </a:p>
          <a:p>
            <a:pPr>
              <a:lnSpc>
                <a:spcPct val="100000"/>
              </a:lnSpc>
            </a:pPr>
            <a:r>
              <a:rPr lang="en-US" sz="1200">
                <a:solidFill>
                  <a:srgbClr val="000000"/>
                </a:solidFill>
                <a:latin typeface="Neo Sans Std"/>
                <a:ea typeface="ＭＳ Ｐゴシック"/>
              </a:rPr>
              <a:t>spread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U</a:t>
            </a:r>
            <a:endParaRPr/>
          </a:p>
          <a:p>
            <a:pPr>
              <a:lnSpc>
                <a:spcPct val="100000"/>
              </a:lnSpc>
            </a:pPr>
            <a:r>
              <a:rPr lang="en-US" sz="1200">
                <a:solidFill>
                  <a:srgbClr val="000000"/>
                </a:solidFill>
                <a:latin typeface="Neo Sans Std"/>
                <a:ea typeface="ＭＳ Ｐゴシック"/>
              </a:rPr>
              <a:t>mati is monitoring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Emphasis</a:t>
            </a:r>
            <a:endParaRPr/>
          </a:p>
          <a:p>
            <a:pPr>
              <a:lnSpc>
                <a:spcPct val="100000"/>
              </a:lnSpc>
            </a:pPr>
            <a:r>
              <a:rPr lang="en-US" sz="1200">
                <a:solidFill>
                  <a:srgbClr val="000000"/>
                </a:solidFill>
                <a:latin typeface="Neo Sans Std"/>
                <a:ea typeface="ＭＳ Ｐゴシック"/>
              </a:rPr>
              <a:t>on dangerous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a:t>
            </a:r>
            <a:endParaRPr/>
          </a:p>
          <a:p>
            <a:pPr>
              <a:lnSpc>
                <a:spcPct val="100000"/>
              </a:lnSpc>
            </a:pPr>
            <a:r>
              <a:rPr lang="en-US" sz="1200">
                <a:solidFill>
                  <a:srgbClr val="000000"/>
                </a:solidFill>
                <a:latin typeface="Neo Sans Std"/>
                <a:ea typeface="ＭＳ Ｐゴシック"/>
              </a:rPr>
              <a:t>identify dangerous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Ways of countering dangerous hate speech by using #NipeUkweli</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 us</a:t>
            </a:r>
            <a:endParaRPr/>
          </a:p>
          <a:p>
            <a:pPr>
              <a:lnSpc>
                <a:spcPct val="100000"/>
              </a:lnSpc>
            </a:pPr>
            <a:r>
              <a:rPr lang="en-US" sz="1200">
                <a:solidFill>
                  <a:srgbClr val="000000"/>
                </a:solidFill>
                <a:latin typeface="Neo Sans Std"/>
                <a:ea typeface="ＭＳ Ｐゴシック"/>
              </a:rPr>
              <a:t>e </a:t>
            </a:r>
            <a:endParaRPr/>
          </a:p>
          <a:p>
            <a:pPr>
              <a:lnSpc>
                <a:spcPct val="100000"/>
              </a:lnSpc>
            </a:pPr>
            <a:r>
              <a:rPr lang="en-US" sz="1200">
                <a:solidFill>
                  <a:srgbClr val="000000"/>
                </a:solidFill>
                <a:latin typeface="Neo Sans Std"/>
                <a:ea typeface="ＭＳ Ｐゴシック"/>
              </a:rPr>
              <a:t>the </a:t>
            </a:r>
            <a:endParaRPr/>
          </a:p>
          <a:p>
            <a:pPr>
              <a:lnSpc>
                <a:spcPct val="100000"/>
              </a:lnSpc>
            </a:pPr>
            <a:r>
              <a:rPr lang="en-US" sz="1200">
                <a:solidFill>
                  <a:srgbClr val="000000"/>
                </a:solidFill>
                <a:latin typeface="Neo Sans Std"/>
                <a:ea typeface="ＭＳ Ｐゴシック"/>
              </a:rPr>
              <a:t>Uchaguzi platform</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Benefits of reporting to Uchaguzi</a:t>
            </a:r>
            <a:endParaRPr/>
          </a:p>
          <a:p>
            <a:pPr>
              <a:lnSpc>
                <a:spcPct val="100000"/>
              </a:lnSpc>
            </a:pPr>
            <a:endParaRPr/>
          </a:p>
          <a:p>
            <a:pPr>
              <a:lnSpc>
                <a:spcPct val="100000"/>
              </a:lnSpc>
            </a:pPr>
            <a:endParaRPr/>
          </a:p>
          <a:p>
            <a:pPr>
              <a:lnSpc>
                <a:spcPct val="100000"/>
              </a:lnSpc>
            </a:pPr>
            <a:r>
              <a:rPr lang="en-US" sz="1200">
                <a:solidFill>
                  <a:srgbClr val="000000"/>
                </a:solidFill>
                <a:latin typeface="Neo Sans Std"/>
                <a:ea typeface="ＭＳ Ｐゴシック"/>
              </a:rPr>
              <a:t>Picture source:</a:t>
            </a:r>
            <a:endParaRPr/>
          </a:p>
          <a:p>
            <a:pPr>
              <a:lnSpc>
                <a:spcPct val="100000"/>
              </a:lnSpc>
            </a:pPr>
            <a:r>
              <a:rPr lang="en-US" sz="1200">
                <a:solidFill>
                  <a:srgbClr val="000000"/>
                </a:solidFill>
                <a:latin typeface="Neo Sans Std"/>
                <a:ea typeface="ＭＳ Ｐゴシック"/>
              </a:rPr>
              <a:t>http://www.jhr.ca/blog/tag/gender-equality/</a:t>
            </a:r>
            <a:endParaRPr/>
          </a:p>
          <a:p>
            <a:pPr>
              <a:lnSpc>
                <a:spcPct val="100000"/>
              </a:lnSpc>
            </a:pPr>
            <a:endParaRPr/>
          </a:p>
        </p:txBody>
      </p:sp>
      <p:sp>
        <p:nvSpPr>
          <p:cNvPr id="167" name="TextShape 2"/>
          <p:cNvSpPr txBox="1"/>
          <p:nvPr/>
        </p:nvSpPr>
        <p:spPr>
          <a:xfrm>
            <a:off x="3884760" y="8685360"/>
            <a:ext cx="2971440" cy="456840"/>
          </a:xfrm>
          <a:prstGeom prst="rect">
            <a:avLst/>
          </a:prstGeom>
        </p:spPr>
        <p:txBody>
          <a:bodyPr anchor="b"/>
          <a:p>
            <a:pPr>
              <a:lnSpc>
                <a:spcPct val="100000"/>
              </a:lnSpc>
            </a:pPr>
            <a:fld id="{6C79A1E4-07A1-4E10-BC9D-CB02B04AC1EA}"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Neo Sans Std"/>
                <a:ea typeface="ＭＳ Ｐゴシック"/>
              </a:rPr>
              <a:t>The Umati team favours this approach as it gives power to the audience.</a:t>
            </a:r>
            <a:r>
              <a:rPr lang="en-US" sz="1200">
                <a:solidFill>
                  <a:srgbClr val="000000"/>
                </a:solidFill>
                <a:latin typeface="Neo Sans Std"/>
                <a:ea typeface="ＭＳ Ｐゴシック"/>
              </a:rPr>
              <a:t>
</a:t>
            </a:r>
            <a:r>
              <a:rPr lang="en-US" sz="1200">
                <a:solidFill>
                  <a:srgbClr val="000000"/>
                </a:solidFill>
                <a:latin typeface="Neo Sans Std"/>
                <a:ea typeface="ＭＳ Ｐゴシック"/>
              </a:rPr>
              <a:t>By defining what type of speech is most harmful to a society, two goals are met: </a:t>
            </a:r>
            <a:endParaRPr/>
          </a:p>
          <a:p>
            <a:r>
              <a:rPr lang="en-US" sz="1200">
                <a:solidFill>
                  <a:srgbClr val="000000"/>
                </a:solidFill>
                <a:latin typeface="Neo Sans Std"/>
                <a:ea typeface="ＭＳ Ｐゴシック"/>
              </a:rPr>
              <a:t>the mwananchi (citizen) is able to identify which comments/ statements are dangerous and is then able to react responsibly to these statements. </a:t>
            </a:r>
            <a:endParaRPr/>
          </a:p>
          <a:p>
            <a:r>
              <a:rPr lang="en-US" sz="1200">
                <a:solidFill>
                  <a:srgbClr val="000000"/>
                </a:solidFill>
                <a:latin typeface="Neo Sans Std"/>
                <a:ea typeface="ＭＳ Ｐゴシック"/>
              </a:rPr>
              <a:t>by educating the public on exactly what kind of speech has harmful effects on the community, the public is then able to freely engage in the </a:t>
            </a:r>
            <a:endParaRPr/>
          </a:p>
          <a:p>
            <a:r>
              <a:rPr lang="en-US" sz="1200">
                <a:solidFill>
                  <a:srgbClr val="000000"/>
                </a:solidFill>
                <a:latin typeface="Neo Sans Std"/>
                <a:ea typeface="ＭＳ Ｐゴシック"/>
              </a:rPr>
              <a:t>speech that is not harmful. </a:t>
            </a:r>
            <a:endParaRPr/>
          </a:p>
          <a:p>
            <a:r>
              <a:rPr lang="en-US" sz="1200">
                <a:solidFill>
                  <a:srgbClr val="000000"/>
                </a:solidFill>
                <a:latin typeface="Neo Sans Std"/>
                <a:ea typeface="ＭＳ Ｐゴシック"/>
              </a:rPr>
              <a:t>Umati engaged the public through outreach events that promoted education on the matter. Through an awareness campaign dubbed NipeUkweli (Swahili for ‘Give me Truth’), Umati engaged bloggers, community radio, traditional media, and grassroots groups in order to debunk inflammatory rumours and myths, and thus reduce the possible effects of hate speech. </a:t>
            </a:r>
            <a:endParaRPr/>
          </a:p>
          <a:p>
            <a:r>
              <a:rPr lang="en-US" sz="1200">
                <a:solidFill>
                  <a:srgbClr val="000000"/>
                </a:solidFill>
                <a:latin typeface="Neo Sans Std"/>
                <a:ea typeface="ＭＳ Ｐゴシック"/>
              </a:rPr>
              <a:t>There are several ways an audience can choose to react to hate speech, the audience can: </a:t>
            </a:r>
            <a:endParaRPr/>
          </a:p>
          <a:p>
            <a:pPr>
              <a:lnSpc>
                <a:spcPct val="100000"/>
              </a:lnSpc>
            </a:pPr>
            <a:r>
              <a:rPr lang="en-US" sz="1200">
                <a:solidFill>
                  <a:srgbClr val="000000"/>
                </a:solidFill>
                <a:latin typeface="Neo Sans Std"/>
                <a:ea typeface="ＭＳ Ｐゴシック"/>
              </a:rPr>
              <a:t>choose to ignore the statement; </a:t>
            </a:r>
            <a:endParaRPr/>
          </a:p>
          <a:p>
            <a:pPr>
              <a:lnSpc>
                <a:spcPct val="100000"/>
              </a:lnSpc>
            </a:pPr>
            <a:r>
              <a:rPr lang="en-US" sz="1200">
                <a:solidFill>
                  <a:srgbClr val="000000"/>
                </a:solidFill>
                <a:latin typeface="Neo Sans Std"/>
                <a:ea typeface="ＭＳ Ｐゴシック"/>
              </a:rPr>
              <a:t>choose not to react to the statement; </a:t>
            </a:r>
            <a:endParaRPr/>
          </a:p>
          <a:p>
            <a:pPr>
              <a:lnSpc>
                <a:spcPct val="100000"/>
              </a:lnSpc>
            </a:pPr>
            <a:r>
              <a:rPr lang="en-US" sz="1200">
                <a:solidFill>
                  <a:srgbClr val="000000"/>
                </a:solidFill>
                <a:latin typeface="Neo Sans Std"/>
                <a:ea typeface="ＭＳ Ｐゴシック"/>
              </a:rPr>
              <a:t>educate the speaker to engage in speech that is not dangerous; </a:t>
            </a:r>
            <a:endParaRPr/>
          </a:p>
          <a:p>
            <a:pPr>
              <a:lnSpc>
                <a:spcPct val="100000"/>
              </a:lnSpc>
            </a:pPr>
            <a:r>
              <a:rPr lang="en-US" sz="1200">
                <a:solidFill>
                  <a:srgbClr val="000000"/>
                </a:solidFill>
                <a:latin typeface="Neo Sans Std"/>
                <a:ea typeface="ＭＳ Ｐゴシック"/>
              </a:rPr>
              <a:t>offer correct information so the others are encouraged to react </a:t>
            </a:r>
            <a:endParaRPr/>
          </a:p>
          <a:p>
            <a:pPr>
              <a:lnSpc>
                <a:spcPct val="100000"/>
              </a:lnSpc>
            </a:pPr>
            <a:r>
              <a:rPr lang="en-US" sz="1200">
                <a:solidFill>
                  <a:srgbClr val="000000"/>
                </a:solidFill>
                <a:latin typeface="Neo Sans Std"/>
                <a:ea typeface="ＭＳ Ｐゴシック"/>
              </a:rPr>
              <a:t>peacefully. </a:t>
            </a:r>
            <a:endParaRPr/>
          </a:p>
          <a:p>
            <a:pPr>
              <a:lnSpc>
                <a:spcPct val="100000"/>
              </a:lnSpc>
            </a:pPr>
            <a:endParaRPr/>
          </a:p>
          <a:p>
            <a:pPr>
              <a:lnSpc>
                <a:spcPct val="100000"/>
              </a:lnSpc>
            </a:pPr>
            <a:r>
              <a:rPr lang="en-US" sz="1200">
                <a:solidFill>
                  <a:srgbClr val="000000"/>
                </a:solidFill>
                <a:latin typeface="Neo Sans Std"/>
                <a:ea typeface="ＭＳ Ｐゴシック"/>
              </a:rPr>
              <a:t>While on air, we managed to discuss the following:</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The h</a:t>
            </a:r>
            <a:endParaRPr/>
          </a:p>
          <a:p>
            <a:pPr>
              <a:lnSpc>
                <a:spcPct val="100000"/>
              </a:lnSpc>
            </a:pPr>
            <a:r>
              <a:rPr lang="en-US" sz="1200">
                <a:solidFill>
                  <a:srgbClr val="000000"/>
                </a:solidFill>
                <a:latin typeface="Neo Sans Std"/>
                <a:ea typeface="ＭＳ Ｐゴシック"/>
              </a:rPr>
              <a:t>istory of Umati </a:t>
            </a:r>
            <a:endParaRPr/>
          </a:p>
          <a:p>
            <a:pPr>
              <a:lnSpc>
                <a:spcPct val="100000"/>
              </a:lnSpc>
            </a:pPr>
            <a:r>
              <a:rPr lang="en-US" sz="1200">
                <a:solidFill>
                  <a:srgbClr val="000000"/>
                </a:solidFill>
                <a:latin typeface="Neo Sans Std"/>
                <a:ea typeface="ＭＳ Ｐゴシック"/>
              </a:rPr>
              <a:t>research project </a:t>
            </a:r>
            <a:endParaRPr/>
          </a:p>
          <a:p>
            <a:pPr>
              <a:lnSpc>
                <a:spcPct val="100000"/>
              </a:lnSpc>
            </a:pPr>
            <a:r>
              <a:rPr lang="en-US" sz="1200">
                <a:solidFill>
                  <a:srgbClr val="000000"/>
                </a:solidFill>
                <a:latin typeface="Neo Sans Std"/>
                <a:ea typeface="ＭＳ Ｐゴシック"/>
              </a:rPr>
              <a:t>and </a:t>
            </a:r>
            <a:endParaRPr/>
          </a:p>
          <a:p>
            <a:pPr>
              <a:lnSpc>
                <a:spcPct val="100000"/>
              </a:lnSpc>
            </a:pPr>
            <a:r>
              <a:rPr lang="en-US" sz="1200">
                <a:solidFill>
                  <a:srgbClr val="000000"/>
                </a:solidFill>
                <a:latin typeface="Neo Sans Std"/>
                <a:ea typeface="ＭＳ Ｐゴシック"/>
              </a:rPr>
              <a:t>our </a:t>
            </a:r>
            <a:endParaRPr/>
          </a:p>
          <a:p>
            <a:pPr>
              <a:lnSpc>
                <a:spcPct val="100000"/>
              </a:lnSpc>
            </a:pPr>
            <a:r>
              <a:rPr lang="en-US" sz="1200">
                <a:solidFill>
                  <a:srgbClr val="000000"/>
                </a:solidFill>
                <a:latin typeface="Neo Sans Std"/>
                <a:ea typeface="ＭＳ Ｐゴシック"/>
              </a:rPr>
              <a:t>goals</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Hate speech</a:t>
            </a:r>
            <a:endParaRPr/>
          </a:p>
          <a:p>
            <a:pPr>
              <a:lnSpc>
                <a:spcPct val="100000"/>
              </a:lnSpc>
            </a:pPr>
            <a:r>
              <a:rPr lang="en-US" sz="1200">
                <a:solidFill>
                  <a:srgbClr val="000000"/>
                </a:solidFill>
                <a:latin typeface="Neo Sans Std"/>
                <a:ea typeface="ＭＳ Ｐゴシック"/>
              </a:rPr>
              <a:t>and the various categories of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Means used to</a:t>
            </a:r>
            <a:endParaRPr/>
          </a:p>
          <a:p>
            <a:pPr>
              <a:lnSpc>
                <a:spcPct val="100000"/>
              </a:lnSpc>
            </a:pPr>
            <a:r>
              <a:rPr lang="en-US" sz="1200">
                <a:solidFill>
                  <a:srgbClr val="000000"/>
                </a:solidFill>
                <a:latin typeface="Neo Sans Std"/>
                <a:ea typeface="ＭＳ Ｐゴシック"/>
              </a:rPr>
              <a:t>spread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U</a:t>
            </a:r>
            <a:endParaRPr/>
          </a:p>
          <a:p>
            <a:pPr>
              <a:lnSpc>
                <a:spcPct val="100000"/>
              </a:lnSpc>
            </a:pPr>
            <a:r>
              <a:rPr lang="en-US" sz="1200">
                <a:solidFill>
                  <a:srgbClr val="000000"/>
                </a:solidFill>
                <a:latin typeface="Neo Sans Std"/>
                <a:ea typeface="ＭＳ Ｐゴシック"/>
              </a:rPr>
              <a:t>mati is monitoring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Emphasis</a:t>
            </a:r>
            <a:endParaRPr/>
          </a:p>
          <a:p>
            <a:pPr>
              <a:lnSpc>
                <a:spcPct val="100000"/>
              </a:lnSpc>
            </a:pPr>
            <a:r>
              <a:rPr lang="en-US" sz="1200">
                <a:solidFill>
                  <a:srgbClr val="000000"/>
                </a:solidFill>
                <a:latin typeface="Neo Sans Std"/>
                <a:ea typeface="ＭＳ Ｐゴシック"/>
              </a:rPr>
              <a:t>on dangerous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a:t>
            </a:r>
            <a:endParaRPr/>
          </a:p>
          <a:p>
            <a:pPr>
              <a:lnSpc>
                <a:spcPct val="100000"/>
              </a:lnSpc>
            </a:pPr>
            <a:r>
              <a:rPr lang="en-US" sz="1200">
                <a:solidFill>
                  <a:srgbClr val="000000"/>
                </a:solidFill>
                <a:latin typeface="Neo Sans Std"/>
                <a:ea typeface="ＭＳ Ｐゴシック"/>
              </a:rPr>
              <a:t>identify dangerous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Ways of countering dangerous hate speech by using #NipeUkweli</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 us</a:t>
            </a:r>
            <a:endParaRPr/>
          </a:p>
          <a:p>
            <a:pPr>
              <a:lnSpc>
                <a:spcPct val="100000"/>
              </a:lnSpc>
            </a:pPr>
            <a:r>
              <a:rPr lang="en-US" sz="1200">
                <a:solidFill>
                  <a:srgbClr val="000000"/>
                </a:solidFill>
                <a:latin typeface="Neo Sans Std"/>
                <a:ea typeface="ＭＳ Ｐゴシック"/>
              </a:rPr>
              <a:t>e </a:t>
            </a:r>
            <a:endParaRPr/>
          </a:p>
          <a:p>
            <a:pPr>
              <a:lnSpc>
                <a:spcPct val="100000"/>
              </a:lnSpc>
            </a:pPr>
            <a:r>
              <a:rPr lang="en-US" sz="1200">
                <a:solidFill>
                  <a:srgbClr val="000000"/>
                </a:solidFill>
                <a:latin typeface="Neo Sans Std"/>
                <a:ea typeface="ＭＳ Ｐゴシック"/>
              </a:rPr>
              <a:t>the </a:t>
            </a:r>
            <a:endParaRPr/>
          </a:p>
          <a:p>
            <a:pPr>
              <a:lnSpc>
                <a:spcPct val="100000"/>
              </a:lnSpc>
            </a:pPr>
            <a:r>
              <a:rPr lang="en-US" sz="1200">
                <a:solidFill>
                  <a:srgbClr val="000000"/>
                </a:solidFill>
                <a:latin typeface="Neo Sans Std"/>
                <a:ea typeface="ＭＳ Ｐゴシック"/>
              </a:rPr>
              <a:t>Uchaguzi platform</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Benefits of reporting to Uchaguzi</a:t>
            </a:r>
            <a:endParaRPr/>
          </a:p>
          <a:p>
            <a:pPr>
              <a:lnSpc>
                <a:spcPct val="100000"/>
              </a:lnSpc>
            </a:pPr>
            <a:endParaRPr/>
          </a:p>
          <a:p>
            <a:pPr>
              <a:lnSpc>
                <a:spcPct val="100000"/>
              </a:lnSpc>
            </a:pPr>
            <a:endParaRPr/>
          </a:p>
          <a:p>
            <a:pPr>
              <a:lnSpc>
                <a:spcPct val="100000"/>
              </a:lnSpc>
            </a:pPr>
            <a:r>
              <a:rPr lang="en-US" sz="1200">
                <a:solidFill>
                  <a:srgbClr val="000000"/>
                </a:solidFill>
                <a:latin typeface="Neo Sans Std"/>
                <a:ea typeface="ＭＳ Ｐゴシック"/>
              </a:rPr>
              <a:t>Picture source:</a:t>
            </a:r>
            <a:endParaRPr/>
          </a:p>
          <a:p>
            <a:pPr>
              <a:lnSpc>
                <a:spcPct val="100000"/>
              </a:lnSpc>
            </a:pPr>
            <a:r>
              <a:rPr lang="en-US" sz="1200">
                <a:solidFill>
                  <a:srgbClr val="000000"/>
                </a:solidFill>
                <a:latin typeface="Neo Sans Std"/>
                <a:ea typeface="ＭＳ Ｐゴシック"/>
              </a:rPr>
              <a:t>http://www.jhr.ca/blog/tag/gender-equality/</a:t>
            </a:r>
            <a:endParaRPr/>
          </a:p>
          <a:p>
            <a:pPr>
              <a:lnSpc>
                <a:spcPct val="100000"/>
              </a:lnSpc>
            </a:pPr>
            <a:endParaRPr/>
          </a:p>
        </p:txBody>
      </p:sp>
      <p:sp>
        <p:nvSpPr>
          <p:cNvPr id="169" name="TextShape 2"/>
          <p:cNvSpPr txBox="1"/>
          <p:nvPr/>
        </p:nvSpPr>
        <p:spPr>
          <a:xfrm>
            <a:off x="3884760" y="8685360"/>
            <a:ext cx="2971440" cy="456840"/>
          </a:xfrm>
          <a:prstGeom prst="rect">
            <a:avLst/>
          </a:prstGeom>
        </p:spPr>
        <p:txBody>
          <a:bodyPr anchor="b"/>
          <a:p>
            <a:pPr>
              <a:lnSpc>
                <a:spcPct val="100000"/>
              </a:lnSpc>
            </a:pPr>
            <a:fld id="{E3EC402C-C163-4249-9BF8-7E55329D0584}"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Neo Sans Std"/>
                <a:ea typeface="ＭＳ Ｐゴシック"/>
              </a:rPr>
              <a:t>The Umati team favours this approach as it gives power to the audience.</a:t>
            </a:r>
            <a:r>
              <a:rPr lang="en-US" sz="1200">
                <a:solidFill>
                  <a:srgbClr val="000000"/>
                </a:solidFill>
                <a:latin typeface="Neo Sans Std"/>
                <a:ea typeface="ＭＳ Ｐゴシック"/>
              </a:rPr>
              <a:t>
</a:t>
            </a:r>
            <a:r>
              <a:rPr lang="en-US" sz="1200">
                <a:solidFill>
                  <a:srgbClr val="000000"/>
                </a:solidFill>
                <a:latin typeface="Neo Sans Std"/>
                <a:ea typeface="ＭＳ Ｐゴシック"/>
              </a:rPr>
              <a:t>By defining what type of speech is most harmful to a society, two goals are met: </a:t>
            </a:r>
            <a:endParaRPr/>
          </a:p>
          <a:p>
            <a:r>
              <a:rPr lang="en-US" sz="1200">
                <a:solidFill>
                  <a:srgbClr val="000000"/>
                </a:solidFill>
                <a:latin typeface="Neo Sans Std"/>
                <a:ea typeface="ＭＳ Ｐゴシック"/>
              </a:rPr>
              <a:t>the mwananchi (citizen) is able to identify which comments/ statements are dangerous and is then able to react responsibly to these statements. </a:t>
            </a:r>
            <a:endParaRPr/>
          </a:p>
          <a:p>
            <a:r>
              <a:rPr lang="en-US" sz="1200">
                <a:solidFill>
                  <a:srgbClr val="000000"/>
                </a:solidFill>
                <a:latin typeface="Neo Sans Std"/>
                <a:ea typeface="ＭＳ Ｐゴシック"/>
              </a:rPr>
              <a:t>by educating the public on exactly what kind of speech has harmful effects on the community, the public is then able to freely engage in the </a:t>
            </a:r>
            <a:endParaRPr/>
          </a:p>
          <a:p>
            <a:r>
              <a:rPr lang="en-US" sz="1200">
                <a:solidFill>
                  <a:srgbClr val="000000"/>
                </a:solidFill>
                <a:latin typeface="Neo Sans Std"/>
                <a:ea typeface="ＭＳ Ｐゴシック"/>
              </a:rPr>
              <a:t>speech that is not harmful. </a:t>
            </a:r>
            <a:endParaRPr/>
          </a:p>
          <a:p>
            <a:r>
              <a:rPr lang="en-US" sz="1200">
                <a:solidFill>
                  <a:srgbClr val="000000"/>
                </a:solidFill>
                <a:latin typeface="Neo Sans Std"/>
                <a:ea typeface="ＭＳ Ｐゴシック"/>
              </a:rPr>
              <a:t>Umati engaged the public through outreach events that promoted education on the matter. Through an awareness campaign dubbed NipeUkweli (Swahili for ‘Give me Truth’), Umati engaged bloggers, community radio, traditional media, and grassroots groups in order to debunk inflammatory rumours and myths, and thus reduce the possible effects of hate speech. </a:t>
            </a:r>
            <a:endParaRPr/>
          </a:p>
          <a:p>
            <a:r>
              <a:rPr lang="en-US" sz="1200">
                <a:solidFill>
                  <a:srgbClr val="000000"/>
                </a:solidFill>
                <a:latin typeface="Neo Sans Std"/>
                <a:ea typeface="ＭＳ Ｐゴシック"/>
              </a:rPr>
              <a:t>There are several ways an audience can choose to react to hate speech, the audience can: </a:t>
            </a:r>
            <a:endParaRPr/>
          </a:p>
          <a:p>
            <a:pPr>
              <a:lnSpc>
                <a:spcPct val="100000"/>
              </a:lnSpc>
            </a:pPr>
            <a:r>
              <a:rPr lang="en-US" sz="1200">
                <a:solidFill>
                  <a:srgbClr val="000000"/>
                </a:solidFill>
                <a:latin typeface="Neo Sans Std"/>
                <a:ea typeface="ＭＳ Ｐゴシック"/>
              </a:rPr>
              <a:t>choose to ignore the statement; </a:t>
            </a:r>
            <a:endParaRPr/>
          </a:p>
          <a:p>
            <a:pPr>
              <a:lnSpc>
                <a:spcPct val="100000"/>
              </a:lnSpc>
            </a:pPr>
            <a:r>
              <a:rPr lang="en-US" sz="1200">
                <a:solidFill>
                  <a:srgbClr val="000000"/>
                </a:solidFill>
                <a:latin typeface="Neo Sans Std"/>
                <a:ea typeface="ＭＳ Ｐゴシック"/>
              </a:rPr>
              <a:t>choose not to react to the statement; </a:t>
            </a:r>
            <a:endParaRPr/>
          </a:p>
          <a:p>
            <a:pPr>
              <a:lnSpc>
                <a:spcPct val="100000"/>
              </a:lnSpc>
            </a:pPr>
            <a:r>
              <a:rPr lang="en-US" sz="1200">
                <a:solidFill>
                  <a:srgbClr val="000000"/>
                </a:solidFill>
                <a:latin typeface="Neo Sans Std"/>
                <a:ea typeface="ＭＳ Ｐゴシック"/>
              </a:rPr>
              <a:t>educate the speaker to engage in speech that is not dangerous; </a:t>
            </a:r>
            <a:endParaRPr/>
          </a:p>
          <a:p>
            <a:pPr>
              <a:lnSpc>
                <a:spcPct val="100000"/>
              </a:lnSpc>
            </a:pPr>
            <a:r>
              <a:rPr lang="en-US" sz="1200">
                <a:solidFill>
                  <a:srgbClr val="000000"/>
                </a:solidFill>
                <a:latin typeface="Neo Sans Std"/>
                <a:ea typeface="ＭＳ Ｐゴシック"/>
              </a:rPr>
              <a:t>offer correct information so the others are encouraged to react </a:t>
            </a:r>
            <a:endParaRPr/>
          </a:p>
          <a:p>
            <a:pPr>
              <a:lnSpc>
                <a:spcPct val="100000"/>
              </a:lnSpc>
            </a:pPr>
            <a:r>
              <a:rPr lang="en-US" sz="1200">
                <a:solidFill>
                  <a:srgbClr val="000000"/>
                </a:solidFill>
                <a:latin typeface="Neo Sans Std"/>
                <a:ea typeface="ＭＳ Ｐゴシック"/>
              </a:rPr>
              <a:t>peacefully. </a:t>
            </a:r>
            <a:endParaRPr/>
          </a:p>
          <a:p>
            <a:pPr>
              <a:lnSpc>
                <a:spcPct val="100000"/>
              </a:lnSpc>
            </a:pPr>
            <a:endParaRPr/>
          </a:p>
          <a:p>
            <a:pPr>
              <a:lnSpc>
                <a:spcPct val="100000"/>
              </a:lnSpc>
            </a:pPr>
            <a:r>
              <a:rPr lang="en-US" sz="1200">
                <a:solidFill>
                  <a:srgbClr val="000000"/>
                </a:solidFill>
                <a:latin typeface="Neo Sans Std"/>
                <a:ea typeface="ＭＳ Ｐゴシック"/>
              </a:rPr>
              <a:t>While on air, we managed to discuss the following:</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The h</a:t>
            </a:r>
            <a:endParaRPr/>
          </a:p>
          <a:p>
            <a:pPr>
              <a:lnSpc>
                <a:spcPct val="100000"/>
              </a:lnSpc>
            </a:pPr>
            <a:r>
              <a:rPr lang="en-US" sz="1200">
                <a:solidFill>
                  <a:srgbClr val="000000"/>
                </a:solidFill>
                <a:latin typeface="Neo Sans Std"/>
                <a:ea typeface="ＭＳ Ｐゴシック"/>
              </a:rPr>
              <a:t>istory of Umati </a:t>
            </a:r>
            <a:endParaRPr/>
          </a:p>
          <a:p>
            <a:pPr>
              <a:lnSpc>
                <a:spcPct val="100000"/>
              </a:lnSpc>
            </a:pPr>
            <a:r>
              <a:rPr lang="en-US" sz="1200">
                <a:solidFill>
                  <a:srgbClr val="000000"/>
                </a:solidFill>
                <a:latin typeface="Neo Sans Std"/>
                <a:ea typeface="ＭＳ Ｐゴシック"/>
              </a:rPr>
              <a:t>research project </a:t>
            </a:r>
            <a:endParaRPr/>
          </a:p>
          <a:p>
            <a:pPr>
              <a:lnSpc>
                <a:spcPct val="100000"/>
              </a:lnSpc>
            </a:pPr>
            <a:r>
              <a:rPr lang="en-US" sz="1200">
                <a:solidFill>
                  <a:srgbClr val="000000"/>
                </a:solidFill>
                <a:latin typeface="Neo Sans Std"/>
                <a:ea typeface="ＭＳ Ｐゴシック"/>
              </a:rPr>
              <a:t>and </a:t>
            </a:r>
            <a:endParaRPr/>
          </a:p>
          <a:p>
            <a:pPr>
              <a:lnSpc>
                <a:spcPct val="100000"/>
              </a:lnSpc>
            </a:pPr>
            <a:r>
              <a:rPr lang="en-US" sz="1200">
                <a:solidFill>
                  <a:srgbClr val="000000"/>
                </a:solidFill>
                <a:latin typeface="Neo Sans Std"/>
                <a:ea typeface="ＭＳ Ｐゴシック"/>
              </a:rPr>
              <a:t>our </a:t>
            </a:r>
            <a:endParaRPr/>
          </a:p>
          <a:p>
            <a:pPr>
              <a:lnSpc>
                <a:spcPct val="100000"/>
              </a:lnSpc>
            </a:pPr>
            <a:r>
              <a:rPr lang="en-US" sz="1200">
                <a:solidFill>
                  <a:srgbClr val="000000"/>
                </a:solidFill>
                <a:latin typeface="Neo Sans Std"/>
                <a:ea typeface="ＭＳ Ｐゴシック"/>
              </a:rPr>
              <a:t>goals</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Hate speech</a:t>
            </a:r>
            <a:endParaRPr/>
          </a:p>
          <a:p>
            <a:pPr>
              <a:lnSpc>
                <a:spcPct val="100000"/>
              </a:lnSpc>
            </a:pPr>
            <a:r>
              <a:rPr lang="en-US" sz="1200">
                <a:solidFill>
                  <a:srgbClr val="000000"/>
                </a:solidFill>
                <a:latin typeface="Neo Sans Std"/>
                <a:ea typeface="ＭＳ Ｐゴシック"/>
              </a:rPr>
              <a:t>and the various categories of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Means used to</a:t>
            </a:r>
            <a:endParaRPr/>
          </a:p>
          <a:p>
            <a:pPr>
              <a:lnSpc>
                <a:spcPct val="100000"/>
              </a:lnSpc>
            </a:pPr>
            <a:r>
              <a:rPr lang="en-US" sz="1200">
                <a:solidFill>
                  <a:srgbClr val="000000"/>
                </a:solidFill>
                <a:latin typeface="Neo Sans Std"/>
                <a:ea typeface="ＭＳ Ｐゴシック"/>
              </a:rPr>
              <a:t>spread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U</a:t>
            </a:r>
            <a:endParaRPr/>
          </a:p>
          <a:p>
            <a:pPr>
              <a:lnSpc>
                <a:spcPct val="100000"/>
              </a:lnSpc>
            </a:pPr>
            <a:r>
              <a:rPr lang="en-US" sz="1200">
                <a:solidFill>
                  <a:srgbClr val="000000"/>
                </a:solidFill>
                <a:latin typeface="Neo Sans Std"/>
                <a:ea typeface="ＭＳ Ｐゴシック"/>
              </a:rPr>
              <a:t>mati is monitoring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Emphasis</a:t>
            </a:r>
            <a:endParaRPr/>
          </a:p>
          <a:p>
            <a:pPr>
              <a:lnSpc>
                <a:spcPct val="100000"/>
              </a:lnSpc>
            </a:pPr>
            <a:r>
              <a:rPr lang="en-US" sz="1200">
                <a:solidFill>
                  <a:srgbClr val="000000"/>
                </a:solidFill>
                <a:latin typeface="Neo Sans Std"/>
                <a:ea typeface="ＭＳ Ｐゴシック"/>
              </a:rPr>
              <a:t>on dangerous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a:t>
            </a:r>
            <a:endParaRPr/>
          </a:p>
          <a:p>
            <a:pPr>
              <a:lnSpc>
                <a:spcPct val="100000"/>
              </a:lnSpc>
            </a:pPr>
            <a:r>
              <a:rPr lang="en-US" sz="1200">
                <a:solidFill>
                  <a:srgbClr val="000000"/>
                </a:solidFill>
                <a:latin typeface="Neo Sans Std"/>
                <a:ea typeface="ＭＳ Ｐゴシック"/>
              </a:rPr>
              <a:t>identify dangerous hate speech;</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Ways of countering dangerous hate speech by using #NipeUkweli</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How to us</a:t>
            </a:r>
            <a:endParaRPr/>
          </a:p>
          <a:p>
            <a:pPr>
              <a:lnSpc>
                <a:spcPct val="100000"/>
              </a:lnSpc>
            </a:pPr>
            <a:r>
              <a:rPr lang="en-US" sz="1200">
                <a:solidFill>
                  <a:srgbClr val="000000"/>
                </a:solidFill>
                <a:latin typeface="Neo Sans Std"/>
                <a:ea typeface="ＭＳ Ｐゴシック"/>
              </a:rPr>
              <a:t>e </a:t>
            </a:r>
            <a:endParaRPr/>
          </a:p>
          <a:p>
            <a:pPr>
              <a:lnSpc>
                <a:spcPct val="100000"/>
              </a:lnSpc>
            </a:pPr>
            <a:r>
              <a:rPr lang="en-US" sz="1200">
                <a:solidFill>
                  <a:srgbClr val="000000"/>
                </a:solidFill>
                <a:latin typeface="Neo Sans Std"/>
                <a:ea typeface="ＭＳ Ｐゴシック"/>
              </a:rPr>
              <a:t>the </a:t>
            </a:r>
            <a:endParaRPr/>
          </a:p>
          <a:p>
            <a:pPr>
              <a:lnSpc>
                <a:spcPct val="100000"/>
              </a:lnSpc>
            </a:pPr>
            <a:r>
              <a:rPr lang="en-US" sz="1200">
                <a:solidFill>
                  <a:srgbClr val="000000"/>
                </a:solidFill>
                <a:latin typeface="Neo Sans Std"/>
                <a:ea typeface="ＭＳ Ｐゴシック"/>
              </a:rPr>
              <a:t>Uchaguzi platform</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a:t>
            </a:r>
            <a:endParaRPr/>
          </a:p>
          <a:p>
            <a:pPr>
              <a:lnSpc>
                <a:spcPct val="100000"/>
              </a:lnSpc>
            </a:pPr>
            <a:r>
              <a:rPr lang="en-US" sz="1200">
                <a:solidFill>
                  <a:srgbClr val="000000"/>
                </a:solidFill>
                <a:latin typeface="Neo Sans Std"/>
                <a:ea typeface="ＭＳ Ｐゴシック"/>
              </a:rPr>
              <a:t>Benefits of reporting to Uchaguzi</a:t>
            </a:r>
            <a:endParaRPr/>
          </a:p>
          <a:p>
            <a:pPr>
              <a:lnSpc>
                <a:spcPct val="100000"/>
              </a:lnSpc>
            </a:pPr>
            <a:endParaRPr/>
          </a:p>
          <a:p>
            <a:pPr>
              <a:lnSpc>
                <a:spcPct val="100000"/>
              </a:lnSpc>
            </a:pPr>
            <a:endParaRPr/>
          </a:p>
          <a:p>
            <a:pPr>
              <a:lnSpc>
                <a:spcPct val="100000"/>
              </a:lnSpc>
            </a:pPr>
            <a:r>
              <a:rPr lang="en-US" sz="1200">
                <a:solidFill>
                  <a:srgbClr val="000000"/>
                </a:solidFill>
                <a:latin typeface="Neo Sans Std"/>
                <a:ea typeface="ＭＳ Ｐゴシック"/>
              </a:rPr>
              <a:t>Picture source:</a:t>
            </a:r>
            <a:endParaRPr/>
          </a:p>
          <a:p>
            <a:pPr>
              <a:lnSpc>
                <a:spcPct val="100000"/>
              </a:lnSpc>
            </a:pPr>
            <a:r>
              <a:rPr lang="en-US" sz="1200">
                <a:solidFill>
                  <a:srgbClr val="000000"/>
                </a:solidFill>
                <a:latin typeface="Neo Sans Std"/>
                <a:ea typeface="ＭＳ Ｐゴシック"/>
              </a:rPr>
              <a:t>http://www.jhr.ca/blog/tag/gender-equality/</a:t>
            </a:r>
            <a:endParaRPr/>
          </a:p>
          <a:p>
            <a:pPr>
              <a:lnSpc>
                <a:spcPct val="100000"/>
              </a:lnSpc>
            </a:pPr>
            <a:endParaRPr/>
          </a:p>
        </p:txBody>
      </p:sp>
      <p:sp>
        <p:nvSpPr>
          <p:cNvPr id="171" name="TextShape 2"/>
          <p:cNvSpPr txBox="1"/>
          <p:nvPr/>
        </p:nvSpPr>
        <p:spPr>
          <a:xfrm>
            <a:off x="3884760" y="8685360"/>
            <a:ext cx="2971440" cy="456840"/>
          </a:xfrm>
          <a:prstGeom prst="rect">
            <a:avLst/>
          </a:prstGeom>
        </p:spPr>
        <p:txBody>
          <a:bodyPr anchor="b"/>
          <a:p>
            <a:pPr>
              <a:lnSpc>
                <a:spcPct val="100000"/>
              </a:lnSpc>
            </a:pPr>
            <a:fld id="{075F4E10-BD36-4217-A1F8-5461A4812775}"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685800" y="4343400"/>
            <a:ext cx="5486040" cy="4114440"/>
          </a:xfrm>
          <a:prstGeom prst="rect">
            <a:avLst/>
          </a:prstGeom>
        </p:spPr>
        <p:txBody>
          <a:bodyPr/>
          <a:p>
            <a:endParaRPr/>
          </a:p>
        </p:txBody>
      </p:sp>
      <p:sp>
        <p:nvSpPr>
          <p:cNvPr id="173" name="TextShape 2"/>
          <p:cNvSpPr txBox="1"/>
          <p:nvPr/>
        </p:nvSpPr>
        <p:spPr>
          <a:xfrm>
            <a:off x="3884760" y="8685360"/>
            <a:ext cx="2971440" cy="456840"/>
          </a:xfrm>
          <a:prstGeom prst="rect">
            <a:avLst/>
          </a:prstGeom>
        </p:spPr>
        <p:txBody>
          <a:bodyPr anchor="b"/>
          <a:p>
            <a:pPr>
              <a:lnSpc>
                <a:spcPct val="100000"/>
              </a:lnSpc>
            </a:pPr>
            <a:fld id="{63A3D2EB-9C23-47FE-BC20-C288E0E4376A}" type="slidenum">
              <a:rPr lang="en-US" sz="1200">
                <a:solidFill>
                  <a:srgbClr val="000000"/>
                </a:solidFill>
                <a:latin typeface="Neo Sans Std"/>
                <a:ea typeface="ヒラギノ角ゴ ProN W3"/>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685800" y="4343400"/>
            <a:ext cx="5486040" cy="4114440"/>
          </a:xfrm>
          <a:prstGeom prst="rect">
            <a:avLst/>
          </a:prstGeom>
        </p:spPr>
        <p:txBody>
          <a:bodyPr/>
          <a:p>
            <a:pPr algn="ctr">
              <a:lnSpc>
                <a:spcPct val="100000"/>
              </a:lnSpc>
            </a:pPr>
            <a:r>
              <a:rPr lang="en-US" sz="1200">
                <a:latin typeface="Neo Sans Std Light"/>
              </a:rPr>
              <a:t> </a:t>
            </a:r>
            <a:r>
              <a:rPr lang="en-US" sz="1200">
                <a:latin typeface="Neo Sans Std Light"/>
              </a:rPr>
              <a:t>Umati is essentially trying to draw lines in a continuum of speech where often it is quite hard to draw lines. </a:t>
            </a:r>
            <a:endParaRPr/>
          </a:p>
          <a:p>
            <a:pPr algn="ctr">
              <a:lnSpc>
                <a:spcPct val="100000"/>
              </a:lnSpc>
            </a:pPr>
            <a:endParaRPr/>
          </a:p>
          <a:p>
            <a:pPr algn="ctr">
              <a:lnSpc>
                <a:spcPct val="100000"/>
              </a:lnSpc>
            </a:pPr>
            <a:r>
              <a:rPr lang="en-US" sz="1200">
                <a:latin typeface="Neo Sans Std Light"/>
              </a:rPr>
              <a:t>Not only does hate speech itself change in color and flavor, the online space itself is also constantly in flux. </a:t>
            </a:r>
            <a:endParaRPr/>
          </a:p>
          <a:p>
            <a:pPr algn="ctr">
              <a:lnSpc>
                <a:spcPct val="100000"/>
              </a:lnSpc>
            </a:pPr>
            <a:endParaRPr/>
          </a:p>
          <a:p>
            <a:pPr algn="ctr">
              <a:lnSpc>
                <a:spcPct val="100000"/>
              </a:lnSpc>
            </a:pPr>
            <a:r>
              <a:rPr lang="en-US" sz="1200">
                <a:latin typeface="Neo Sans Std Light"/>
              </a:rPr>
              <a:t>Thus, developing a system to capture and track hate speech online continues to be a challenging feat.</a:t>
            </a:r>
            <a:endParaRPr/>
          </a:p>
          <a:p>
            <a:pPr>
              <a:lnSpc>
                <a:spcPct val="100000"/>
              </a:lnSpc>
            </a:pPr>
            <a:endParaRPr/>
          </a:p>
        </p:txBody>
      </p:sp>
      <p:sp>
        <p:nvSpPr>
          <p:cNvPr id="175" name="TextShape 2"/>
          <p:cNvSpPr txBox="1"/>
          <p:nvPr/>
        </p:nvSpPr>
        <p:spPr>
          <a:xfrm>
            <a:off x="3884760" y="8685360"/>
            <a:ext cx="2971440" cy="456840"/>
          </a:xfrm>
          <a:prstGeom prst="rect">
            <a:avLst/>
          </a:prstGeom>
        </p:spPr>
        <p:txBody>
          <a:bodyPr anchor="b"/>
          <a:p>
            <a:pPr>
              <a:lnSpc>
                <a:spcPct val="100000"/>
              </a:lnSpc>
            </a:pPr>
            <a:fld id="{936AEC4C-EC7D-4A51-8D2A-5C3615EB8B58}" type="slidenum">
              <a:rPr lang="en-US" sz="1200">
                <a:solidFill>
                  <a:srgbClr val="000000"/>
                </a:solidFill>
                <a:latin typeface="Neo Sans Std"/>
                <a:ea typeface="ヒラギノ角ゴ ProN W3"/>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685800" y="4343400"/>
            <a:ext cx="5486040" cy="4114440"/>
          </a:xfrm>
          <a:prstGeom prst="rect">
            <a:avLst/>
          </a:prstGeom>
        </p:spPr>
        <p:txBody>
          <a:bodyPr/>
          <a:p>
            <a:endParaRPr/>
          </a:p>
        </p:txBody>
      </p:sp>
      <p:sp>
        <p:nvSpPr>
          <p:cNvPr id="177" name="TextShape 2"/>
          <p:cNvSpPr txBox="1"/>
          <p:nvPr/>
        </p:nvSpPr>
        <p:spPr>
          <a:xfrm>
            <a:off x="3884760" y="8685360"/>
            <a:ext cx="2971440" cy="456840"/>
          </a:xfrm>
          <a:prstGeom prst="rect">
            <a:avLst/>
          </a:prstGeom>
        </p:spPr>
        <p:txBody>
          <a:bodyPr anchor="b"/>
          <a:p>
            <a:pPr>
              <a:lnSpc>
                <a:spcPct val="100000"/>
              </a:lnSpc>
            </a:pPr>
            <a:fld id="{39BF2D04-9E7C-466F-9846-0D623ECCC157}" type="slidenum">
              <a:rPr lang="en-US" sz="1200">
                <a:solidFill>
                  <a:srgbClr val="000000"/>
                </a:solidFill>
                <a:latin typeface="Neo Sans Std"/>
                <a:ea typeface="ヒラギノ角ゴ ProN W3"/>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685800" y="4343400"/>
            <a:ext cx="5486040" cy="4114440"/>
          </a:xfrm>
          <a:prstGeom prst="rect">
            <a:avLst/>
          </a:prstGeom>
        </p:spPr>
        <p:txBody>
          <a:bodyPr/>
          <a:p>
            <a:pPr>
              <a:lnSpc>
                <a:spcPct val="100000"/>
              </a:lnSpc>
            </a:pPr>
            <a:r>
              <a:rPr lang="en-US" sz="2000">
                <a:latin typeface="Arial"/>
              </a:rPr>
              <a:t>Yesterday Nanjira gave you a history of politically motivated violence that occurs in Kenya around election period. Umati was motivated by use of hate speech to fuel the 2007/8 tensions in the country.</a:t>
            </a:r>
            <a:endParaRPr/>
          </a:p>
          <a:p>
            <a:pPr>
              <a:lnSpc>
                <a:spcPct val="100000"/>
              </a:lnSpc>
            </a:pPr>
            <a:r>
              <a:rPr lang="en-US" sz="2000">
                <a:latin typeface="Arial"/>
              </a:rPr>
              <a:t>At the end of 2007 after a hurried swearing in of Mwai Kibaki as Kenya’s president, the country went into widespread violence. Violence during elections was not new in the country but the scale and speed of the violence was unprecedented. </a:t>
            </a:r>
            <a:endParaRPr/>
          </a:p>
          <a:p>
            <a:pPr>
              <a:lnSpc>
                <a:spcPct val="100000"/>
              </a:lnSpc>
            </a:pPr>
            <a:endParaRPr/>
          </a:p>
          <a:p>
            <a:pPr>
              <a:lnSpc>
                <a:spcPct val="100000"/>
              </a:lnSpc>
            </a:pPr>
            <a:r>
              <a:rPr lang="en-US" sz="2000">
                <a:latin typeface="Arial"/>
              </a:rPr>
              <a:t>Over 1,000 people killed; 600,000 people displaced.</a:t>
            </a:r>
            <a:endParaRPr/>
          </a:p>
          <a:p>
            <a:pPr>
              <a:lnSpc>
                <a:spcPct val="100000"/>
              </a:lnSpc>
            </a:pPr>
            <a:endParaRPr/>
          </a:p>
          <a:p>
            <a:pPr>
              <a:lnSpc>
                <a:spcPct val="100000"/>
              </a:lnSpc>
            </a:pPr>
            <a:r>
              <a:rPr lang="en-US" sz="2000">
                <a:latin typeface="Arial"/>
              </a:rPr>
              <a:t>The great violence that happened in 2007/8 during the Kenyan general elections is what inspired Umati to take place</a:t>
            </a:r>
            <a:endParaRPr/>
          </a:p>
          <a:p>
            <a:pPr>
              <a:lnSpc>
                <a:spcPct val="100000"/>
              </a:lnSpc>
            </a:pPr>
            <a:endParaRPr/>
          </a:p>
        </p:txBody>
      </p:sp>
      <p:sp>
        <p:nvSpPr>
          <p:cNvPr id="145" name="TextShape 2"/>
          <p:cNvSpPr txBox="1"/>
          <p:nvPr/>
        </p:nvSpPr>
        <p:spPr>
          <a:xfrm>
            <a:off x="3884760" y="8685360"/>
            <a:ext cx="2971440" cy="456840"/>
          </a:xfrm>
          <a:prstGeom prst="rect">
            <a:avLst/>
          </a:prstGeom>
        </p:spPr>
        <p:txBody>
          <a:bodyPr anchor="b"/>
          <a:p>
            <a:pPr>
              <a:lnSpc>
                <a:spcPct val="100000"/>
              </a:lnSpc>
            </a:pPr>
            <a:fld id="{38E0E1EB-1222-40DF-A05F-3F23AC579574}" type="slidenum">
              <a:rPr lang="en-US" sz="1200">
                <a:solidFill>
                  <a:srgbClr val="000000"/>
                </a:solidFill>
                <a:latin typeface="Neo Sans Std"/>
                <a:ea typeface="ヒラギノ角ゴ ProN W3"/>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6040" cy="4114440"/>
          </a:xfrm>
          <a:prstGeom prst="rect">
            <a:avLst/>
          </a:prstGeom>
        </p:spPr>
        <p:txBody>
          <a:bodyPr/>
          <a:p>
            <a:pPr>
              <a:lnSpc>
                <a:spcPct val="100000"/>
              </a:lnSpc>
            </a:pPr>
            <a:r>
              <a:rPr lang="en-US" sz="2000">
                <a:latin typeface="Arial"/>
              </a:rPr>
              <a:t>5 years later, mobile phone subscribers in Kenya went from </a:t>
            </a:r>
            <a:r>
              <a:rPr b="1" lang="en-US" sz="2000">
                <a:latin typeface="Arial"/>
              </a:rPr>
              <a:t>8 million to 30 million </a:t>
            </a:r>
            <a:r>
              <a:rPr lang="en-US" sz="2000">
                <a:latin typeface="Arial"/>
              </a:rPr>
              <a:t>with many accessing internet through </a:t>
            </a:r>
            <a:r>
              <a:rPr b="1" lang="en-US" sz="2000">
                <a:latin typeface="Arial"/>
              </a:rPr>
              <a:t>feature phones. </a:t>
            </a:r>
            <a:endParaRPr/>
          </a:p>
          <a:p>
            <a:pPr>
              <a:lnSpc>
                <a:spcPct val="100000"/>
              </a:lnSpc>
            </a:pPr>
            <a:endParaRPr/>
          </a:p>
          <a:p>
            <a:pPr>
              <a:lnSpc>
                <a:spcPct val="100000"/>
              </a:lnSpc>
            </a:pPr>
            <a:r>
              <a:rPr b="1" lang="en-US" sz="2000">
                <a:latin typeface="Arial"/>
              </a:rPr>
              <a:t>So instead of people demonstrating on the streets, they demonstrate in the comfort of their houses. </a:t>
            </a:r>
            <a:endParaRPr/>
          </a:p>
          <a:p>
            <a:pPr>
              <a:lnSpc>
                <a:spcPct val="100000"/>
              </a:lnSpc>
            </a:pPr>
            <a:endParaRPr/>
          </a:p>
          <a:p>
            <a:pPr>
              <a:lnSpc>
                <a:spcPct val="100000"/>
              </a:lnSpc>
            </a:pPr>
            <a:r>
              <a:rPr lang="en-US" sz="2000">
                <a:latin typeface="Arial"/>
              </a:rPr>
              <a:t>Almost 20 million internet users in Kenya with 99% of them using it on their mobile devices.</a:t>
            </a:r>
            <a:endParaRPr/>
          </a:p>
          <a:p>
            <a:pPr>
              <a:lnSpc>
                <a:spcPct val="100000"/>
              </a:lnSpc>
            </a:pPr>
            <a:r>
              <a:rPr lang="en-US" sz="2000">
                <a:latin typeface="Arial"/>
              </a:rPr>
              <a:t> </a:t>
            </a:r>
            <a:r>
              <a:rPr lang="en-US" sz="2000">
                <a:latin typeface="Arial"/>
              </a:rPr>
              <a:t>Everyone who accesses the internet in Kenya does so also on their mobile phones.</a:t>
            </a:r>
            <a:endParaRPr/>
          </a:p>
          <a:p>
            <a:pPr algn="just">
              <a:lnSpc>
                <a:spcPct val="100000"/>
              </a:lnSpc>
              <a:buFont typeface="Courier New"/>
              <a:buChar char="o"/>
            </a:pPr>
            <a:r>
              <a:rPr lang="en-US" sz="1200">
                <a:latin typeface="Arial"/>
              </a:rPr>
              <a:t>Also, growing internet use in Kenya:</a:t>
            </a:r>
            <a:endParaRPr/>
          </a:p>
          <a:p>
            <a:pPr algn="just">
              <a:lnSpc>
                <a:spcPct val="100000"/>
              </a:lnSpc>
            </a:pPr>
            <a:r>
              <a:rPr lang="en-US" sz="1200">
                <a:latin typeface="Arial"/>
              </a:rPr>
              <a:t>	</a:t>
            </a:r>
            <a:r>
              <a:rPr lang="en-US" sz="1200">
                <a:latin typeface="Arial"/>
              </a:rPr>
              <a:t>- 82.7% increase over 12 months between June </a:t>
            </a:r>
            <a:r>
              <a:rPr lang="en-US" sz="1200">
                <a:latin typeface="Arial"/>
              </a:rPr>
              <a:t>	</a:t>
            </a:r>
            <a:r>
              <a:rPr lang="en-US" sz="1200">
                <a:latin typeface="Arial"/>
              </a:rPr>
              <a:t>2011 and June 2012. </a:t>
            </a:r>
            <a:endParaRPr/>
          </a:p>
          <a:p>
            <a:pPr algn="just">
              <a:lnSpc>
                <a:spcPct val="100000"/>
              </a:lnSpc>
            </a:pPr>
            <a:r>
              <a:rPr lang="en-US" sz="1200">
                <a:latin typeface="Arial"/>
              </a:rPr>
              <a:t>      </a:t>
            </a:r>
            <a:r>
              <a:rPr lang="en-US" sz="1200">
                <a:latin typeface="Arial"/>
              </a:rPr>
              <a:t>	</a:t>
            </a:r>
            <a:r>
              <a:rPr lang="en-US" sz="1200">
                <a:latin typeface="Arial"/>
              </a:rPr>
              <a:t>-  Half the internet users are on Facebook.</a:t>
            </a:r>
            <a:endParaRPr/>
          </a:p>
          <a:p>
            <a:pPr>
              <a:lnSpc>
                <a:spcPct val="100000"/>
              </a:lnSpc>
            </a:pPr>
            <a:endParaRPr/>
          </a:p>
          <a:p>
            <a:pPr>
              <a:lnSpc>
                <a:spcPct val="100000"/>
              </a:lnSpc>
            </a:pPr>
            <a:endParaRPr/>
          </a:p>
          <a:p>
            <a:pPr>
              <a:lnSpc>
                <a:spcPct val="100000"/>
              </a:lnSpc>
            </a:pPr>
            <a:r>
              <a:rPr lang="en-US" sz="1200">
                <a:latin typeface="Neo Sans Std"/>
              </a:rPr>
              <a:t>8 month project</a:t>
            </a:r>
            <a:endParaRPr/>
          </a:p>
          <a:p>
            <a:pPr>
              <a:lnSpc>
                <a:spcPct val="100000"/>
              </a:lnSpc>
            </a:pPr>
            <a:r>
              <a:rPr lang="en-US" sz="1200">
                <a:latin typeface="Neo Sans Std"/>
              </a:rPr>
              <a:t>Monitoring dangerous speech online</a:t>
            </a:r>
            <a:endParaRPr/>
          </a:p>
          <a:p>
            <a:pPr>
              <a:lnSpc>
                <a:spcPct val="100000"/>
              </a:lnSpc>
            </a:pPr>
            <a:r>
              <a:rPr lang="en-US" sz="1200">
                <a:latin typeface="Neo Sans Std"/>
              </a:rPr>
              <a:t>Goal : To provide a definition of dangerous  speech, and raise the alarm when it is identified</a:t>
            </a:r>
            <a:endParaRPr/>
          </a:p>
          <a:p>
            <a:pPr>
              <a:lnSpc>
                <a:spcPct val="100000"/>
              </a:lnSpc>
            </a:pPr>
            <a:endParaRPr/>
          </a:p>
          <a:p>
            <a:pPr>
              <a:lnSpc>
                <a:spcPct val="100000"/>
              </a:lnSpc>
            </a:pPr>
            <a:endParaRPr/>
          </a:p>
          <a:p>
            <a:pPr>
              <a:lnSpc>
                <a:spcPct val="100000"/>
              </a:lnSpc>
            </a:pPr>
            <a:r>
              <a:rPr lang="en-US" sz="1200">
                <a:latin typeface="Neo Sans Std"/>
              </a:rPr>
              <a:t>Picture sources: </a:t>
            </a:r>
            <a:endParaRPr/>
          </a:p>
          <a:p>
            <a:pPr>
              <a:lnSpc>
                <a:spcPct val="100000"/>
              </a:lnSpc>
            </a:pPr>
            <a:r>
              <a:rPr lang="en-US" sz="1200">
                <a:latin typeface="Neo Sans Std"/>
              </a:rPr>
              <a:t>http://www.walterastrada.com/data/photos/74_1009_post_electoral_violence_in_kenya.jpg</a:t>
            </a:r>
            <a:endParaRPr/>
          </a:p>
          <a:p>
            <a:pPr>
              <a:lnSpc>
                <a:spcPct val="100000"/>
              </a:lnSpc>
            </a:pPr>
            <a:r>
              <a:rPr lang="en-US" sz="1200">
                <a:latin typeface="Neo Sans Std"/>
              </a:rPr>
              <a:t>http://bossip.files.wordpress.com/2012/08/black-man-on-the-computer.jpg#.UP-uhif64rU</a:t>
            </a:r>
            <a:endParaRPr/>
          </a:p>
          <a:p>
            <a:pPr>
              <a:lnSpc>
                <a:spcPct val="100000"/>
              </a:lnSpc>
            </a:pPr>
            <a:endParaRPr/>
          </a:p>
          <a:p>
            <a:pPr>
              <a:lnSpc>
                <a:spcPct val="100000"/>
              </a:lnSpc>
            </a:pPr>
            <a:endParaRPr/>
          </a:p>
          <a:p>
            <a:pPr>
              <a:lnSpc>
                <a:spcPct val="100000"/>
              </a:lnSpc>
            </a:pPr>
            <a:endParaRPr/>
          </a:p>
        </p:txBody>
      </p:sp>
      <p:sp>
        <p:nvSpPr>
          <p:cNvPr id="147" name="TextShape 2"/>
          <p:cNvSpPr txBox="1"/>
          <p:nvPr/>
        </p:nvSpPr>
        <p:spPr>
          <a:xfrm>
            <a:off x="3884760" y="8685360"/>
            <a:ext cx="2971440" cy="456840"/>
          </a:xfrm>
          <a:prstGeom prst="rect">
            <a:avLst/>
          </a:prstGeom>
        </p:spPr>
        <p:txBody>
          <a:bodyPr anchor="b"/>
          <a:p>
            <a:pPr>
              <a:lnSpc>
                <a:spcPct val="100000"/>
              </a:lnSpc>
            </a:pPr>
            <a:fld id="{0D70A6FB-3428-4AF0-805C-73FFE191B0D6}" type="slidenum">
              <a:rPr lang="en-US" sz="1200">
                <a:solidFill>
                  <a:srgbClr val="000000"/>
                </a:solidFill>
                <a:latin typeface="Neo Sans Std"/>
                <a:ea typeface="ヒラギノ角ゴ ProN W3"/>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Uchaguzi was a technology-based system that enables citizens to report and keep an eye on election-related events on the ground.</a:t>
            </a:r>
            <a:endParaRPr/>
          </a:p>
        </p:txBody>
      </p:sp>
      <p:sp>
        <p:nvSpPr>
          <p:cNvPr id="149" name="TextShape 2"/>
          <p:cNvSpPr txBox="1"/>
          <p:nvPr/>
        </p:nvSpPr>
        <p:spPr>
          <a:xfrm>
            <a:off x="3884760" y="8685360"/>
            <a:ext cx="2971440" cy="456840"/>
          </a:xfrm>
          <a:prstGeom prst="rect">
            <a:avLst/>
          </a:prstGeom>
        </p:spPr>
        <p:txBody>
          <a:bodyPr anchor="b"/>
          <a:p>
            <a:pPr>
              <a:lnSpc>
                <a:spcPct val="100000"/>
              </a:lnSpc>
            </a:pPr>
            <a:fld id="{79014911-5749-4C16-BE08-64AA5A6D8DC0}"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685800" y="4343400"/>
            <a:ext cx="5486040" cy="4114440"/>
          </a:xfrm>
          <a:prstGeom prst="rect">
            <a:avLst/>
          </a:prstGeom>
        </p:spPr>
        <p:txBody>
          <a:bodyPr/>
          <a:p>
            <a:r>
              <a:rPr lang="en-US" sz="2000">
                <a:latin typeface="Neo Sans Std"/>
              </a:rPr>
              <a:t>Definition of hate speech</a:t>
            </a:r>
            <a:endParaRPr/>
          </a:p>
          <a:p>
            <a:pPr>
              <a:lnSpc>
                <a:spcPct val="100000"/>
              </a:lnSpc>
            </a:pPr>
            <a:endParaRPr/>
          </a:p>
          <a:p>
            <a:pPr>
              <a:lnSpc>
                <a:spcPct val="100000"/>
              </a:lnSpc>
            </a:pPr>
            <a:r>
              <a:rPr lang="en-US" sz="2000">
                <a:latin typeface="Neo Sans Std"/>
              </a:rPr>
              <a:t>The 2008 law defines hate speech as that which advocates or encourages violent acts against a specific group, and creates a climate of hate or prejudice, which may, in turn, foster the commission of hate crimes. </a:t>
            </a:r>
            <a:endParaRPr/>
          </a:p>
          <a:p>
            <a:pPr>
              <a:lnSpc>
                <a:spcPct val="100000"/>
              </a:lnSpc>
            </a:pPr>
            <a:endParaRPr/>
          </a:p>
        </p:txBody>
      </p:sp>
      <p:sp>
        <p:nvSpPr>
          <p:cNvPr id="151" name="TextShape 2"/>
          <p:cNvSpPr txBox="1"/>
          <p:nvPr/>
        </p:nvSpPr>
        <p:spPr>
          <a:xfrm>
            <a:off x="3884760" y="8685360"/>
            <a:ext cx="2971440" cy="456840"/>
          </a:xfrm>
          <a:prstGeom prst="rect">
            <a:avLst/>
          </a:prstGeom>
        </p:spPr>
        <p:txBody>
          <a:bodyPr anchor="b"/>
          <a:p>
            <a:pPr>
              <a:lnSpc>
                <a:spcPct val="100000"/>
              </a:lnSpc>
            </a:pPr>
            <a:fld id="{7EBD9E22-FDA2-4013-A8E4-64E6F5A18369}"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p>
            <a:endParaRPr/>
          </a:p>
        </p:txBody>
      </p:sp>
      <p:sp>
        <p:nvSpPr>
          <p:cNvPr id="153" name="TextShape 2"/>
          <p:cNvSpPr txBox="1"/>
          <p:nvPr/>
        </p:nvSpPr>
        <p:spPr>
          <a:xfrm>
            <a:off x="3884760" y="8685360"/>
            <a:ext cx="2971440" cy="456840"/>
          </a:xfrm>
          <a:prstGeom prst="rect">
            <a:avLst/>
          </a:prstGeom>
        </p:spPr>
        <p:txBody>
          <a:bodyPr anchor="b"/>
          <a:p>
            <a:pPr>
              <a:lnSpc>
                <a:spcPct val="100000"/>
              </a:lnSpc>
            </a:pPr>
            <a:fld id="{8D74206C-53BA-4CED-A0E9-100625D583B6}"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685800" y="4343400"/>
            <a:ext cx="5486040" cy="4114440"/>
          </a:xfrm>
          <a:prstGeom prst="rect">
            <a:avLst/>
          </a:prstGeom>
        </p:spPr>
        <p:txBody>
          <a:bodyPr/>
          <a:p>
            <a:endParaRPr/>
          </a:p>
        </p:txBody>
      </p:sp>
      <p:sp>
        <p:nvSpPr>
          <p:cNvPr id="155" name="TextShape 2"/>
          <p:cNvSpPr txBox="1"/>
          <p:nvPr/>
        </p:nvSpPr>
        <p:spPr>
          <a:xfrm>
            <a:off x="3884760" y="8685360"/>
            <a:ext cx="2971440" cy="456840"/>
          </a:xfrm>
          <a:prstGeom prst="rect">
            <a:avLst/>
          </a:prstGeom>
        </p:spPr>
        <p:txBody>
          <a:bodyPr anchor="b"/>
          <a:p>
            <a:pPr>
              <a:lnSpc>
                <a:spcPct val="100000"/>
              </a:lnSpc>
            </a:pPr>
            <a:fld id="{91CFDA2B-76E7-4CC7-A7DA-C4B283EE01E7}"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685800" y="4343400"/>
            <a:ext cx="5486040" cy="4114440"/>
          </a:xfrm>
          <a:prstGeom prst="rect">
            <a:avLst/>
          </a:prstGeom>
        </p:spPr>
        <p:txBody>
          <a:bodyPr/>
          <a:p>
            <a:pPr algn="just">
              <a:lnSpc>
                <a:spcPct val="100000"/>
              </a:lnSpc>
              <a:buFont typeface="Courier New"/>
              <a:buChar char="o"/>
            </a:pPr>
            <a:r>
              <a:rPr lang="en-US" sz="1200">
                <a:latin typeface="Neo Sans Std Light"/>
              </a:rPr>
              <a:t>- People : We had swiftriver, but it did not work out. You cannot eliminate people. </a:t>
            </a:r>
            <a:endParaRPr/>
          </a:p>
          <a:p>
            <a:pPr algn="just">
              <a:lnSpc>
                <a:spcPct val="100000"/>
              </a:lnSpc>
              <a:buFont typeface="Courier New"/>
              <a:buChar char="o"/>
            </a:pPr>
            <a:r>
              <a:rPr lang="en-US" sz="1200">
                <a:latin typeface="Neo Sans Std Light"/>
              </a:rPr>
              <a:t>Three buckets</a:t>
            </a:r>
            <a:endParaRPr/>
          </a:p>
          <a:p>
            <a:pPr algn="just">
              <a:lnSpc>
                <a:spcPct val="100000"/>
              </a:lnSpc>
              <a:buFont typeface="Courier New"/>
              <a:buChar char="o"/>
            </a:pPr>
            <a:r>
              <a:rPr lang="en-US" sz="1200">
                <a:latin typeface="Neo Sans Std Light"/>
              </a:rPr>
              <a:t>Form</a:t>
            </a:r>
            <a:endParaRPr/>
          </a:p>
          <a:p>
            <a:pPr algn="just">
              <a:lnSpc>
                <a:spcPct val="100000"/>
              </a:lnSpc>
              <a:buFont typeface="Courier New"/>
              <a:buChar char="o"/>
            </a:pPr>
            <a:r>
              <a:rPr lang="en-US" sz="1200">
                <a:latin typeface="Neo Sans Std Light"/>
              </a:rPr>
              <a:t>Formula</a:t>
            </a:r>
            <a:endParaRPr/>
          </a:p>
        </p:txBody>
      </p:sp>
      <p:sp>
        <p:nvSpPr>
          <p:cNvPr id="157" name="TextShape 2"/>
          <p:cNvSpPr txBox="1"/>
          <p:nvPr/>
        </p:nvSpPr>
        <p:spPr>
          <a:xfrm>
            <a:off x="3884760" y="8685360"/>
            <a:ext cx="2971440" cy="456840"/>
          </a:xfrm>
          <a:prstGeom prst="rect">
            <a:avLst/>
          </a:prstGeom>
        </p:spPr>
        <p:txBody>
          <a:bodyPr anchor="b"/>
          <a:p>
            <a:pPr>
              <a:lnSpc>
                <a:spcPct val="100000"/>
              </a:lnSpc>
            </a:pPr>
            <a:fld id="{25D29DD5-7549-4A35-8A90-56809E3822CE}"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6040" cy="4114440"/>
          </a:xfrm>
          <a:prstGeom prst="rect">
            <a:avLst/>
          </a:prstGeom>
        </p:spPr>
        <p:txBody>
          <a:bodyPr/>
          <a:p>
            <a:endParaRPr/>
          </a:p>
        </p:txBody>
      </p:sp>
      <p:sp>
        <p:nvSpPr>
          <p:cNvPr id="159" name="TextShape 2"/>
          <p:cNvSpPr txBox="1"/>
          <p:nvPr/>
        </p:nvSpPr>
        <p:spPr>
          <a:xfrm>
            <a:off x="3884760" y="8685360"/>
            <a:ext cx="2971440" cy="456840"/>
          </a:xfrm>
          <a:prstGeom prst="rect">
            <a:avLst/>
          </a:prstGeom>
        </p:spPr>
        <p:txBody>
          <a:bodyPr anchor="b"/>
          <a:p>
            <a:pPr>
              <a:lnSpc>
                <a:spcPct val="100000"/>
              </a:lnSpc>
            </a:pPr>
            <a:fld id="{EDAA49FF-5BD3-4672-B5EA-A4FBBB234841}"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p>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32" name="PlaceHolder 4"/>
          <p:cNvSpPr>
            <a:spLocks noGrp="1"/>
          </p:cNvSpPr>
          <p:nvPr>
            <p:ph type="body"/>
          </p:nvPr>
        </p:nvSpPr>
        <p:spPr>
          <a:xfrm>
            <a:off x="4674240" y="3964320"/>
            <a:ext cx="4015800" cy="2158560"/>
          </a:xfrm>
          <a:prstGeom prst="rect">
            <a:avLst/>
          </a:prstGeom>
        </p:spPr>
        <p:txBody>
          <a:bodyPr lIns="0" rIns="0" tIns="0" bIns="0"/>
          <a:p>
            <a:endParaRPr/>
          </a:p>
        </p:txBody>
      </p:sp>
      <p:sp>
        <p:nvSpPr>
          <p:cNvPr id="33" name="PlaceHolder 5"/>
          <p:cNvSpPr>
            <a:spLocks noGrp="1"/>
          </p:cNvSpPr>
          <p:nvPr>
            <p:ph type="body"/>
          </p:nvPr>
        </p:nvSpPr>
        <p:spPr>
          <a:xfrm>
            <a:off x="457200" y="3964320"/>
            <a:ext cx="4015800" cy="215856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35" name="PlaceHolder 2"/>
          <p:cNvSpPr>
            <a:spLocks noGrp="1"/>
          </p:cNvSpPr>
          <p:nvPr>
            <p:ph type="body"/>
          </p:nvPr>
        </p:nvSpPr>
        <p:spPr>
          <a:xfrm>
            <a:off x="457200" y="1600200"/>
            <a:ext cx="8229240" cy="4525560"/>
          </a:xfrm>
          <a:prstGeom prst="rect">
            <a:avLst/>
          </a:prstGeom>
        </p:spPr>
        <p:txBody>
          <a:bodyPr lIns="0" rIns="0" tIns="0" bIns="0"/>
          <a:p>
            <a:endParaRPr/>
          </a:p>
        </p:txBody>
      </p:sp>
      <p:sp>
        <p:nvSpPr>
          <p:cNvPr id="36" name="PlaceHolder 3"/>
          <p:cNvSpPr>
            <a:spLocks noGrp="1"/>
          </p:cNvSpPr>
          <p:nvPr>
            <p:ph type="body"/>
          </p:nvPr>
        </p:nvSpPr>
        <p:spPr>
          <a:xfrm>
            <a:off x="457200" y="1600200"/>
            <a:ext cx="8229240" cy="4525560"/>
          </a:xfrm>
          <a:prstGeom prst="rect">
            <a:avLst/>
          </a:prstGeom>
        </p:spPr>
        <p:txBody>
          <a:bodyPr lIns="0" rIns="0" tIns="0" bIns="0"/>
          <a:p>
            <a:endParaRPr/>
          </a:p>
        </p:txBody>
      </p:sp>
      <p:pic>
        <p:nvPicPr>
          <p:cNvPr id="37" name="" descr=""/>
          <p:cNvPicPr/>
          <p:nvPr/>
        </p:nvPicPr>
        <p:blipFill>
          <a:blip r:embed="rId2"/>
          <a:stretch>
            <a:fillRect/>
          </a:stretch>
        </p:blipFill>
        <p:spPr>
          <a:xfrm>
            <a:off x="1735560" y="1599840"/>
            <a:ext cx="5671800" cy="4525560"/>
          </a:xfrm>
          <a:prstGeom prst="rect">
            <a:avLst/>
          </a:prstGeom>
          <a:ln>
            <a:noFill/>
          </a:ln>
        </p:spPr>
      </p:pic>
      <p:pic>
        <p:nvPicPr>
          <p:cNvPr id="38" name="" descr=""/>
          <p:cNvPicPr/>
          <p:nvPr/>
        </p:nvPicPr>
        <p:blipFill>
          <a:blip r:embed="rId3"/>
          <a:stretch>
            <a:fillRect/>
          </a:stretch>
        </p:blipFill>
        <p:spPr>
          <a:xfrm>
            <a:off x="1735560" y="1599840"/>
            <a:ext cx="5671800" cy="452556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6" name="PlaceHolder 2"/>
          <p:cNvSpPr>
            <a:spLocks noGrp="1"/>
          </p:cNvSpPr>
          <p:nvPr>
            <p:ph type="subTitle"/>
          </p:nvPr>
        </p:nvSpPr>
        <p:spPr>
          <a:xfrm>
            <a:off x="457200" y="1600200"/>
            <a:ext cx="8229240" cy="452592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30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81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16" name="PlaceHolder 3"/>
          <p:cNvSpPr>
            <a:spLocks noGrp="1"/>
          </p:cNvSpPr>
          <p:nvPr>
            <p:ph type="body"/>
          </p:nvPr>
        </p:nvSpPr>
        <p:spPr>
          <a:xfrm>
            <a:off x="457200" y="3964320"/>
            <a:ext cx="4015800" cy="2158560"/>
          </a:xfrm>
          <a:prstGeom prst="rect">
            <a:avLst/>
          </a:prstGeom>
        </p:spPr>
        <p:txBody>
          <a:bodyPr lIns="0" rIns="0" tIns="0" bIns="0"/>
          <a:p>
            <a:endParaRPr/>
          </a:p>
        </p:txBody>
      </p:sp>
      <p:sp>
        <p:nvSpPr>
          <p:cNvPr id="17" name="PlaceHolder 4"/>
          <p:cNvSpPr>
            <a:spLocks noGrp="1"/>
          </p:cNvSpPr>
          <p:nvPr>
            <p:ph type="body"/>
          </p:nvPr>
        </p:nvSpPr>
        <p:spPr>
          <a:xfrm>
            <a:off x="4674240" y="1600200"/>
            <a:ext cx="4015800" cy="45255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p>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3000"/>
          </a:xfrm>
          <a:prstGeom prst="rect">
            <a:avLst/>
          </a:prstGeom>
        </p:spPr>
        <p:txBody>
          <a:bodyPr lIns="0" rIns="0" tIns="0" bIns="0" anchor="ctr"/>
          <a:p>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p>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p>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lang="en-US" sz="4400">
                <a:solidFill>
                  <a:srgbClr val="000000"/>
                </a:solidFill>
                <a:latin typeface="Calibri"/>
              </a:rPr>
              <a:t>Click to edit the title text formatClick to edit Master title style</a:t>
            </a:r>
            <a:endParaRPr/>
          </a:p>
        </p:txBody>
      </p:sp>
      <p:sp>
        <p:nvSpPr>
          <p:cNvPr id="1" name="PlaceHolder 2"/>
          <p:cNvSpPr>
            <a:spLocks noGrp="1"/>
          </p:cNvSpPr>
          <p:nvPr>
            <p:ph type="body"/>
          </p:nvPr>
        </p:nvSpPr>
        <p:spPr>
          <a:xfrm>
            <a:off x="457200" y="1600200"/>
            <a:ext cx="8229240" cy="4525560"/>
          </a:xfrm>
          <a:prstGeom prst="rect">
            <a:avLst/>
          </a:prstGeom>
        </p:spPr>
        <p:txBody>
          <a:bodyPr/>
          <a:p>
            <a:pPr>
              <a:buSzPct val="45000"/>
              <a:buFont typeface="StarSymbol"/>
              <a:buChar char=""/>
            </a:pPr>
            <a:r>
              <a:rPr lang="en-US" sz="3200">
                <a:solidFill>
                  <a:srgbClr val="000000"/>
                </a:solidFill>
                <a:latin typeface="Calibri"/>
              </a:rPr>
              <a:t>Click to edit the outline text format</a:t>
            </a:r>
            <a:endParaRPr/>
          </a:p>
          <a:p>
            <a:pPr lvl="1">
              <a:buSzPct val="75000"/>
              <a:buFont typeface="StarSymbol"/>
              <a:buChar char=""/>
            </a:pPr>
            <a:r>
              <a:rPr lang="en-US" sz="3200">
                <a:solidFill>
                  <a:srgbClr val="000000"/>
                </a:solidFill>
                <a:latin typeface="Calibri"/>
              </a:rPr>
              <a:t>Second Outline Level</a:t>
            </a:r>
            <a:endParaRPr/>
          </a:p>
          <a:p>
            <a:pPr lvl="2">
              <a:buSzPct val="45000"/>
              <a:buFont typeface="StarSymbol"/>
              <a:buChar char=""/>
            </a:pPr>
            <a:r>
              <a:rPr lang="en-US" sz="3200">
                <a:solidFill>
                  <a:srgbClr val="000000"/>
                </a:solidFill>
                <a:latin typeface="Calibri"/>
              </a:rPr>
              <a:t>Third Outline Level</a:t>
            </a:r>
            <a:endParaRPr/>
          </a:p>
          <a:p>
            <a:pPr lvl="3">
              <a:buSzPct val="75000"/>
              <a:buFont typeface="StarSymbol"/>
              <a:buChar char=""/>
            </a:pPr>
            <a:r>
              <a:rPr lang="en-US" sz="3200">
                <a:solidFill>
                  <a:srgbClr val="000000"/>
                </a:solidFill>
                <a:latin typeface="Calibri"/>
              </a:rPr>
              <a:t>Fourth Outline Level</a:t>
            </a:r>
            <a:endParaRPr/>
          </a:p>
          <a:p>
            <a:pPr lvl="4">
              <a:buSzPct val="45000"/>
              <a:buFont typeface="StarSymbol"/>
              <a:buChar char=""/>
            </a:pPr>
            <a:r>
              <a:rPr lang="en-US" sz="3200">
                <a:solidFill>
                  <a:srgbClr val="000000"/>
                </a:solidFill>
                <a:latin typeface="Calibri"/>
              </a:rPr>
              <a:t>Fifth Outline Level</a:t>
            </a:r>
            <a:endParaRPr/>
          </a:p>
          <a:p>
            <a:pPr lvl="5">
              <a:buSzPct val="45000"/>
              <a:buFont typeface="StarSymbol"/>
              <a:buChar char=""/>
            </a:pPr>
            <a:r>
              <a:rPr lang="en-US" sz="3200">
                <a:solidFill>
                  <a:srgbClr val="000000"/>
                </a:solidFill>
                <a:latin typeface="Calibri"/>
              </a:rPr>
              <a:t>Sixth Outline Level</a:t>
            </a:r>
            <a:endParaRPr/>
          </a:p>
          <a:p>
            <a:pPr>
              <a:lnSpc>
                <a:spcPct val="100000"/>
              </a:lnSpc>
              <a:buFont typeface="Arial"/>
              <a:buChar char="•"/>
            </a:pPr>
            <a:r>
              <a:rPr lang="en-US" sz="3200">
                <a:solidFill>
                  <a:srgbClr val="000000"/>
                </a:solidFill>
                <a:latin typeface="Calibri"/>
              </a:rPr>
              <a:t>Seventh Outline LevelClick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2" name="PlaceHolder 3"/>
          <p:cNvSpPr>
            <a:spLocks noGrp="1"/>
          </p:cNvSpPr>
          <p:nvPr>
            <p:ph type="dt"/>
          </p:nvPr>
        </p:nvSpPr>
        <p:spPr>
          <a:xfrm>
            <a:off x="457200" y="6356520"/>
            <a:ext cx="2133360" cy="364680"/>
          </a:xfrm>
          <a:prstGeom prst="rect">
            <a:avLst/>
          </a:prstGeom>
        </p:spPr>
        <p:txBody>
          <a:bodyPr anchor="ctr"/>
          <a:p>
            <a:pPr>
              <a:lnSpc>
                <a:spcPct val="100000"/>
              </a:lnSpc>
            </a:pPr>
            <a:r>
              <a:rPr lang="en-US" sz="1200">
                <a:solidFill>
                  <a:srgbClr val="8b8b8b"/>
                </a:solidFill>
                <a:latin typeface="Calibri"/>
              </a:rPr>
              <a:t>6/17/15</a:t>
            </a:r>
            <a:endParaRPr/>
          </a:p>
        </p:txBody>
      </p:sp>
      <p:sp>
        <p:nvSpPr>
          <p:cNvPr id="3" name="PlaceHolder 4"/>
          <p:cNvSpPr>
            <a:spLocks noGrp="1"/>
          </p:cNvSpPr>
          <p:nvPr>
            <p:ph type="ftr"/>
          </p:nvPr>
        </p:nvSpPr>
        <p:spPr>
          <a:xfrm>
            <a:off x="3124080" y="6356520"/>
            <a:ext cx="2895120" cy="364680"/>
          </a:xfrm>
          <a:prstGeom prst="rect">
            <a:avLst/>
          </a:prstGeom>
        </p:spPr>
        <p:txBody>
          <a:bodyPr anchor="ctr"/>
          <a:p>
            <a:endParaRPr/>
          </a:p>
        </p:txBody>
      </p:sp>
      <p:sp>
        <p:nvSpPr>
          <p:cNvPr id="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FC4A0962-3031-41DB-8849-D4AD9F7BC7A1}"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wmf"/><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2" Type="http://schemas.openxmlformats.org/officeDocument/2006/relationships/image" Target="../media/image36.wmf"/><Relationship Id="rId13" Type="http://schemas.openxmlformats.org/officeDocument/2006/relationships/slideLayout" Target="../slideLayouts/slideLayout1.xml"/><Relationship Id="rId1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wmf"/><Relationship Id="rId6" Type="http://schemas.openxmlformats.org/officeDocument/2006/relationships/slideLayout" Target="../slideLayouts/slideLayout1.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image" Target="../media/image4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wmf"/><Relationship Id="rId3" Type="http://schemas.openxmlformats.org/officeDocument/2006/relationships/image" Target="../media/image47.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wmf"/><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wmf"/><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wmf"/><Relationship Id="rId3" Type="http://schemas.openxmlformats.org/officeDocument/2006/relationships/slideLayout" Target="../slideLayouts/slideLayout1.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wmf"/><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wmf"/><Relationship Id="rId3" Type="http://schemas.openxmlformats.org/officeDocument/2006/relationships/image" Target="../media/image60.wmf"/><Relationship Id="rId4" Type="http://schemas.openxmlformats.org/officeDocument/2006/relationships/slideLayout" Target="../slideLayouts/slideLayout1.xml"/><Relationship Id="rId5" Type="http://schemas.openxmlformats.org/officeDocument/2006/relationships/notesSlide" Target="../notesSlides/notesSlide18.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wmf"/><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wmf"/><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wmf"/><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wmf"/><Relationship Id="rId3" Type="http://schemas.openxmlformats.org/officeDocument/2006/relationships/slideLayout" Target="../slideLayouts/slideLayout1.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wm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wmf"/><Relationship Id="rId7" Type="http://schemas.openxmlformats.org/officeDocument/2006/relationships/image" Target="../media/image22.png"/><Relationship Id="rId8" Type="http://schemas.openxmlformats.org/officeDocument/2006/relationships/slideLayout" Target="../slideLayouts/slideLayout1.xml"/><Relationship Id="rId9"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jpeg"/><Relationship Id="rId3" Type="http://schemas.openxmlformats.org/officeDocument/2006/relationships/slideLayout" Target="../slideLayouts/slideLayout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 name="CustomShape 1"/>
          <p:cNvSpPr/>
          <p:nvPr/>
        </p:nvSpPr>
        <p:spPr>
          <a:xfrm>
            <a:off x="1772640" y="1555920"/>
            <a:ext cx="5785920" cy="1264320"/>
          </a:xfrm>
          <a:prstGeom prst="rect">
            <a:avLst/>
          </a:prstGeom>
          <a:noFill/>
          <a:ln>
            <a:noFill/>
          </a:ln>
        </p:spPr>
        <p:txBody>
          <a:bodyPr lIns="64440" rIns="64440" tIns="32040" bIns="32040"/>
          <a:p>
            <a:pPr algn="ctr">
              <a:lnSpc>
                <a:spcPct val="100000"/>
              </a:lnSpc>
            </a:pPr>
            <a:r>
              <a:rPr lang="en-US" sz="2800">
                <a:solidFill>
                  <a:srgbClr val="000000"/>
                </a:solidFill>
                <a:latin typeface="Neo Sans Std"/>
              </a:rPr>
              <a:t>Umati (Phase 1): </a:t>
            </a:r>
            <a:endParaRPr/>
          </a:p>
          <a:p>
            <a:pPr algn="ctr">
              <a:lnSpc>
                <a:spcPct val="100000"/>
              </a:lnSpc>
            </a:pPr>
            <a:r>
              <a:rPr lang="en-US" sz="2800">
                <a:solidFill>
                  <a:srgbClr val="000000"/>
                </a:solidFill>
                <a:latin typeface="Neo Sans Std"/>
              </a:rPr>
              <a:t>Monitoring online Dangerous speech in Kenya</a:t>
            </a:r>
            <a:endParaRPr/>
          </a:p>
        </p:txBody>
      </p:sp>
      <p:pic>
        <p:nvPicPr>
          <p:cNvPr id="45" name="Picture 1" descr=""/>
          <p:cNvPicPr/>
          <p:nvPr/>
        </p:nvPicPr>
        <p:blipFill>
          <a:blip r:embed="rId1"/>
          <a:stretch>
            <a:fillRect/>
          </a:stretch>
        </p:blipFill>
        <p:spPr>
          <a:xfrm>
            <a:off x="2873160" y="166320"/>
            <a:ext cx="3976560" cy="1047600"/>
          </a:xfrm>
          <a:prstGeom prst="rect">
            <a:avLst/>
          </a:prstGeom>
          <a:ln>
            <a:noFill/>
          </a:ln>
        </p:spPr>
      </p:pic>
      <p:sp>
        <p:nvSpPr>
          <p:cNvPr id="46" name="CustomShape 2"/>
          <p:cNvSpPr/>
          <p:nvPr/>
        </p:nvSpPr>
        <p:spPr>
          <a:xfrm>
            <a:off x="3394800" y="5100120"/>
            <a:ext cx="2614320" cy="1083960"/>
          </a:xfrm>
          <a:prstGeom prst="rect">
            <a:avLst/>
          </a:prstGeom>
          <a:noFill/>
          <a:ln>
            <a:noFill/>
          </a:ln>
        </p:spPr>
        <p:txBody>
          <a:bodyPr wrap="none" lIns="64440" rIns="64440" tIns="32040" bIns="32040"/>
          <a:p>
            <a:pPr algn="ctr">
              <a:lnSpc>
                <a:spcPct val="100000"/>
              </a:lnSpc>
            </a:pPr>
            <a:r>
              <a:rPr lang="en-US" sz="2500">
                <a:solidFill>
                  <a:srgbClr val="000000"/>
                </a:solidFill>
                <a:latin typeface="Neo Sans Std"/>
                <a:ea typeface="ヒラギノ角ゴ ProN W3"/>
              </a:rPr>
              <a:t>Sidney Ochieng</a:t>
            </a:r>
            <a:endParaRPr/>
          </a:p>
          <a:p>
            <a:pPr algn="ctr">
              <a:lnSpc>
                <a:spcPct val="100000"/>
              </a:lnSpc>
            </a:pPr>
            <a:endParaRPr/>
          </a:p>
          <a:p>
            <a:pPr algn="ctr">
              <a:lnSpc>
                <a:spcPct val="100000"/>
              </a:lnSpc>
            </a:pPr>
            <a:endParaRPr/>
          </a:p>
          <a:p>
            <a:pPr algn="ctr">
              <a:lnSpc>
                <a:spcPct val="100000"/>
              </a:lnSpc>
            </a:pPr>
            <a:r>
              <a:rPr lang="en-US" sz="1400">
                <a:solidFill>
                  <a:srgbClr val="000000"/>
                </a:solidFill>
                <a:latin typeface="Neo Sans Std"/>
                <a:ea typeface="ヒラギノ角ゴ ProN W3"/>
              </a:rPr>
              <a:t>@princelySid</a:t>
            </a:r>
            <a:endParaRPr/>
          </a:p>
        </p:txBody>
      </p:sp>
      <p:pic>
        <p:nvPicPr>
          <p:cNvPr id="47" name="Picture 7" descr=""/>
          <p:cNvPicPr/>
          <p:nvPr/>
        </p:nvPicPr>
        <p:blipFill>
          <a:blip r:embed="rId2"/>
          <a:stretch>
            <a:fillRect/>
          </a:stretch>
        </p:blipFill>
        <p:spPr>
          <a:xfrm>
            <a:off x="2192400" y="1909800"/>
            <a:ext cx="4911120" cy="34700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 name="TextShape 1"/>
          <p:cNvSpPr txBox="1"/>
          <p:nvPr/>
        </p:nvSpPr>
        <p:spPr>
          <a:xfrm>
            <a:off x="318960" y="188640"/>
            <a:ext cx="8303040" cy="961920"/>
          </a:xfrm>
          <a:prstGeom prst="rect">
            <a:avLst/>
          </a:prstGeom>
        </p:spPr>
        <p:txBody>
          <a:bodyPr anchor="ctr"/>
          <a:p>
            <a:pPr>
              <a:lnSpc>
                <a:spcPct val="100000"/>
              </a:lnSpc>
            </a:pPr>
            <a:r>
              <a:rPr b="1" lang="en-US" sz="3100">
                <a:solidFill>
                  <a:srgbClr val="b3a2c7"/>
                </a:solidFill>
                <a:latin typeface="Neo Sans Std"/>
              </a:rPr>
              <a:t>GOAL 2:</a:t>
            </a:r>
            <a:r>
              <a:rPr lang="en-US" sz="3100">
                <a:solidFill>
                  <a:srgbClr val="b3a2c7"/>
                </a:solidFill>
                <a:latin typeface="Neo Sans Std"/>
              </a:rPr>
              <a:t> Collect and monitor dangerous speech online</a:t>
            </a:r>
            <a:endParaRPr/>
          </a:p>
        </p:txBody>
      </p:sp>
      <p:sp>
        <p:nvSpPr>
          <p:cNvPr id="86" name="CustomShape 2"/>
          <p:cNvSpPr/>
          <p:nvPr/>
        </p:nvSpPr>
        <p:spPr>
          <a:xfrm>
            <a:off x="4925880" y="3732840"/>
            <a:ext cx="4215240" cy="916560"/>
          </a:xfrm>
          <a:prstGeom prst="rect">
            <a:avLst/>
          </a:prstGeom>
          <a:noFill/>
          <a:ln>
            <a:noFill/>
          </a:ln>
        </p:spPr>
        <p:txBody>
          <a:bodyPr/>
          <a:p>
            <a:pPr>
              <a:lnSpc>
                <a:spcPct val="100000"/>
              </a:lnSpc>
              <a:buFont typeface="Arial"/>
              <a:buChar char="•"/>
            </a:pPr>
            <a:r>
              <a:rPr lang="en-US" sz="2500">
                <a:solidFill>
                  <a:srgbClr val="000000"/>
                </a:solidFill>
                <a:latin typeface="Neo Sans Std"/>
                <a:ea typeface="ＭＳ Ｐゴシック"/>
              </a:rPr>
              <a:t>240+ Facebook groups/pages/users, 310 Twitter </a:t>
            </a:r>
            <a:endParaRPr/>
          </a:p>
        </p:txBody>
      </p:sp>
      <p:sp>
        <p:nvSpPr>
          <p:cNvPr id="87" name="CustomShape 3"/>
          <p:cNvSpPr/>
          <p:nvPr/>
        </p:nvSpPr>
        <p:spPr>
          <a:xfrm>
            <a:off x="4920120" y="4947840"/>
            <a:ext cx="4215240" cy="916560"/>
          </a:xfrm>
          <a:prstGeom prst="rect">
            <a:avLst/>
          </a:prstGeom>
          <a:noFill/>
          <a:ln>
            <a:noFill/>
          </a:ln>
        </p:spPr>
        <p:txBody>
          <a:bodyPr/>
          <a:p>
            <a:pPr>
              <a:lnSpc>
                <a:spcPct val="100000"/>
              </a:lnSpc>
              <a:buFont typeface="Arial"/>
              <a:buChar char="•"/>
            </a:pPr>
            <a:r>
              <a:rPr b="1" lang="en-US" sz="2500">
                <a:solidFill>
                  <a:srgbClr val="000000"/>
                </a:solidFill>
                <a:latin typeface="Neo Sans Std"/>
                <a:ea typeface="ＭＳ Ｐゴシック"/>
              </a:rPr>
              <a:t>7,000+ </a:t>
            </a:r>
            <a:r>
              <a:rPr lang="en-US" sz="2500">
                <a:solidFill>
                  <a:srgbClr val="000000"/>
                </a:solidFill>
                <a:latin typeface="Neo Sans Std"/>
                <a:ea typeface="ＭＳ Ｐゴシック"/>
              </a:rPr>
              <a:t>dangerous speech statements</a:t>
            </a:r>
            <a:endParaRPr/>
          </a:p>
        </p:txBody>
      </p:sp>
      <p:sp>
        <p:nvSpPr>
          <p:cNvPr id="88" name="CustomShape 4"/>
          <p:cNvSpPr/>
          <p:nvPr/>
        </p:nvSpPr>
        <p:spPr>
          <a:xfrm>
            <a:off x="4928400" y="2669400"/>
            <a:ext cx="4215240" cy="916560"/>
          </a:xfrm>
          <a:prstGeom prst="rect">
            <a:avLst/>
          </a:prstGeom>
          <a:noFill/>
          <a:ln>
            <a:noFill/>
          </a:ln>
        </p:spPr>
        <p:txBody>
          <a:bodyPr/>
          <a:p>
            <a:pPr lvl="3">
              <a:lnSpc>
                <a:spcPct val="100000"/>
              </a:lnSpc>
              <a:buFont typeface="Arial"/>
              <a:buChar char="•"/>
            </a:pPr>
            <a:r>
              <a:rPr lang="en-US" sz="2500">
                <a:solidFill>
                  <a:srgbClr val="000000"/>
                </a:solidFill>
                <a:latin typeface="Neo Sans Std"/>
                <a:ea typeface="ＭＳ Ｐゴシック"/>
              </a:rPr>
              <a:t>65+ blogs/forums from different tribes</a:t>
            </a:r>
            <a:endParaRPr/>
          </a:p>
          <a:p>
            <a:pPr>
              <a:lnSpc>
                <a:spcPct val="100000"/>
              </a:lnSpc>
            </a:pPr>
            <a:endParaRPr/>
          </a:p>
        </p:txBody>
      </p:sp>
      <p:sp>
        <p:nvSpPr>
          <p:cNvPr id="89" name="CustomShape 5"/>
          <p:cNvSpPr/>
          <p:nvPr/>
        </p:nvSpPr>
        <p:spPr>
          <a:xfrm>
            <a:off x="4926240" y="1600560"/>
            <a:ext cx="4217400" cy="916560"/>
          </a:xfrm>
          <a:prstGeom prst="rect">
            <a:avLst/>
          </a:prstGeom>
          <a:noFill/>
          <a:ln>
            <a:noFill/>
          </a:ln>
        </p:spPr>
        <p:txBody>
          <a:bodyPr/>
          <a:p>
            <a:pPr>
              <a:lnSpc>
                <a:spcPct val="100000"/>
              </a:lnSpc>
              <a:buFont typeface="Arial"/>
              <a:buChar char="•"/>
            </a:pPr>
            <a:r>
              <a:rPr lang="en-US" sz="2500">
                <a:solidFill>
                  <a:srgbClr val="000000"/>
                </a:solidFill>
                <a:latin typeface="Neo Sans Std"/>
                <a:ea typeface="ＭＳ Ｐゴシック"/>
              </a:rPr>
              <a:t>11 monitors from different tribes</a:t>
            </a:r>
            <a:endParaRPr/>
          </a:p>
          <a:p>
            <a:pPr>
              <a:lnSpc>
                <a:spcPct val="100000"/>
              </a:lnSpc>
            </a:pPr>
            <a:endParaRPr/>
          </a:p>
        </p:txBody>
      </p:sp>
      <p:pic>
        <p:nvPicPr>
          <p:cNvPr id="90" name="Picture 1" descr=""/>
          <p:cNvPicPr/>
          <p:nvPr/>
        </p:nvPicPr>
        <p:blipFill>
          <a:blip r:embed="rId1"/>
          <a:stretch>
            <a:fillRect/>
          </a:stretch>
        </p:blipFill>
        <p:spPr>
          <a:xfrm>
            <a:off x="7508520" y="6365520"/>
            <a:ext cx="1536480" cy="404640"/>
          </a:xfrm>
          <a:prstGeom prst="rect">
            <a:avLst/>
          </a:prstGeom>
          <a:ln>
            <a:noFill/>
          </a:ln>
        </p:spPr>
      </p:pic>
      <p:pic>
        <p:nvPicPr>
          <p:cNvPr id="91" name="Content Placeholder 5" descr=""/>
          <p:cNvPicPr/>
          <p:nvPr/>
        </p:nvPicPr>
        <p:blipFill>
          <a:blip r:embed="rId2"/>
          <a:srcRect l="-431" t="6548" r="-533" b="0"/>
          <a:stretch>
            <a:fillRect/>
          </a:stretch>
        </p:blipFill>
        <p:spPr>
          <a:xfrm>
            <a:off x="2698560" y="1555560"/>
            <a:ext cx="873000" cy="879120"/>
          </a:xfrm>
          <a:prstGeom prst="rect">
            <a:avLst/>
          </a:prstGeom>
          <a:ln>
            <a:noFill/>
          </a:ln>
        </p:spPr>
      </p:pic>
      <p:pic>
        <p:nvPicPr>
          <p:cNvPr id="92" name="Content Placeholder 5" descr=""/>
          <p:cNvPicPr/>
          <p:nvPr/>
        </p:nvPicPr>
        <p:blipFill>
          <a:blip r:embed="rId3"/>
          <a:srcRect l="-431" t="6548" r="-533" b="0"/>
          <a:stretch>
            <a:fillRect/>
          </a:stretch>
        </p:blipFill>
        <p:spPr>
          <a:xfrm>
            <a:off x="1534320" y="1555560"/>
            <a:ext cx="873000" cy="879120"/>
          </a:xfrm>
          <a:prstGeom prst="rect">
            <a:avLst/>
          </a:prstGeom>
          <a:ln>
            <a:noFill/>
          </a:ln>
        </p:spPr>
      </p:pic>
      <p:pic>
        <p:nvPicPr>
          <p:cNvPr id="93" name="Content Placeholder 5" descr=""/>
          <p:cNvPicPr/>
          <p:nvPr/>
        </p:nvPicPr>
        <p:blipFill>
          <a:blip r:embed="rId4"/>
          <a:srcRect l="-431" t="6548" r="-533" b="0"/>
          <a:stretch>
            <a:fillRect/>
          </a:stretch>
        </p:blipFill>
        <p:spPr>
          <a:xfrm>
            <a:off x="420120" y="1606320"/>
            <a:ext cx="873000" cy="879120"/>
          </a:xfrm>
          <a:prstGeom prst="rect">
            <a:avLst/>
          </a:prstGeom>
          <a:ln>
            <a:noFill/>
          </a:ln>
        </p:spPr>
      </p:pic>
      <p:pic>
        <p:nvPicPr>
          <p:cNvPr id="94" name="Content Placeholder 5" descr=""/>
          <p:cNvPicPr/>
          <p:nvPr/>
        </p:nvPicPr>
        <p:blipFill>
          <a:blip r:embed="rId5"/>
          <a:srcRect l="-431" t="6548" r="-533" b="0"/>
          <a:stretch>
            <a:fillRect/>
          </a:stretch>
        </p:blipFill>
        <p:spPr>
          <a:xfrm>
            <a:off x="2698560" y="2669400"/>
            <a:ext cx="873000" cy="879120"/>
          </a:xfrm>
          <a:prstGeom prst="rect">
            <a:avLst/>
          </a:prstGeom>
          <a:ln>
            <a:noFill/>
          </a:ln>
        </p:spPr>
      </p:pic>
      <p:pic>
        <p:nvPicPr>
          <p:cNvPr id="95" name="Content Placeholder 5" descr=""/>
          <p:cNvPicPr/>
          <p:nvPr/>
        </p:nvPicPr>
        <p:blipFill>
          <a:blip r:embed="rId6"/>
          <a:srcRect l="-431" t="6548" r="-533" b="0"/>
          <a:stretch>
            <a:fillRect/>
          </a:stretch>
        </p:blipFill>
        <p:spPr>
          <a:xfrm>
            <a:off x="1534320" y="2669400"/>
            <a:ext cx="873000" cy="879120"/>
          </a:xfrm>
          <a:prstGeom prst="rect">
            <a:avLst/>
          </a:prstGeom>
          <a:ln>
            <a:noFill/>
          </a:ln>
        </p:spPr>
      </p:pic>
      <p:pic>
        <p:nvPicPr>
          <p:cNvPr id="96" name="Content Placeholder 5" descr=""/>
          <p:cNvPicPr/>
          <p:nvPr/>
        </p:nvPicPr>
        <p:blipFill>
          <a:blip r:embed="rId7"/>
          <a:srcRect l="-431" t="6548" r="-533" b="0"/>
          <a:stretch>
            <a:fillRect/>
          </a:stretch>
        </p:blipFill>
        <p:spPr>
          <a:xfrm>
            <a:off x="420120" y="2702520"/>
            <a:ext cx="873000" cy="879120"/>
          </a:xfrm>
          <a:prstGeom prst="rect">
            <a:avLst/>
          </a:prstGeom>
          <a:ln>
            <a:noFill/>
          </a:ln>
        </p:spPr>
      </p:pic>
      <p:pic>
        <p:nvPicPr>
          <p:cNvPr id="97" name="Content Placeholder 5" descr=""/>
          <p:cNvPicPr/>
          <p:nvPr/>
        </p:nvPicPr>
        <p:blipFill>
          <a:blip r:embed="rId8"/>
          <a:srcRect l="-431" t="6548" r="-533" b="0"/>
          <a:stretch>
            <a:fillRect/>
          </a:stretch>
        </p:blipFill>
        <p:spPr>
          <a:xfrm>
            <a:off x="2589840" y="3770280"/>
            <a:ext cx="873000" cy="879120"/>
          </a:xfrm>
          <a:prstGeom prst="rect">
            <a:avLst/>
          </a:prstGeom>
          <a:ln>
            <a:noFill/>
          </a:ln>
        </p:spPr>
      </p:pic>
      <p:pic>
        <p:nvPicPr>
          <p:cNvPr id="98" name="Content Placeholder 5" descr=""/>
          <p:cNvPicPr/>
          <p:nvPr/>
        </p:nvPicPr>
        <p:blipFill>
          <a:blip r:embed="rId9"/>
          <a:srcRect l="-431" t="6548" r="-533" b="0"/>
          <a:stretch>
            <a:fillRect/>
          </a:stretch>
        </p:blipFill>
        <p:spPr>
          <a:xfrm>
            <a:off x="1534320" y="3770280"/>
            <a:ext cx="873000" cy="879120"/>
          </a:xfrm>
          <a:prstGeom prst="rect">
            <a:avLst/>
          </a:prstGeom>
          <a:ln>
            <a:noFill/>
          </a:ln>
        </p:spPr>
      </p:pic>
      <p:pic>
        <p:nvPicPr>
          <p:cNvPr id="99" name="Content Placeholder 5" descr=""/>
          <p:cNvPicPr/>
          <p:nvPr/>
        </p:nvPicPr>
        <p:blipFill>
          <a:blip r:embed="rId10"/>
          <a:srcRect l="-431" t="6548" r="-533" b="0"/>
          <a:stretch>
            <a:fillRect/>
          </a:stretch>
        </p:blipFill>
        <p:spPr>
          <a:xfrm>
            <a:off x="420120" y="3770280"/>
            <a:ext cx="873000" cy="879120"/>
          </a:xfrm>
          <a:prstGeom prst="rect">
            <a:avLst/>
          </a:prstGeom>
          <a:ln>
            <a:noFill/>
          </a:ln>
        </p:spPr>
      </p:pic>
      <p:pic>
        <p:nvPicPr>
          <p:cNvPr id="100" name="Content Placeholder 5" descr=""/>
          <p:cNvPicPr/>
          <p:nvPr/>
        </p:nvPicPr>
        <p:blipFill>
          <a:blip r:embed="rId11"/>
          <a:srcRect l="-431" t="6548" r="-533" b="0"/>
          <a:stretch>
            <a:fillRect/>
          </a:stretch>
        </p:blipFill>
        <p:spPr>
          <a:xfrm>
            <a:off x="420120" y="5099760"/>
            <a:ext cx="873000" cy="879120"/>
          </a:xfrm>
          <a:prstGeom prst="rect">
            <a:avLst/>
          </a:prstGeom>
          <a:ln>
            <a:noFill/>
          </a:ln>
        </p:spPr>
      </p:pic>
      <p:pic>
        <p:nvPicPr>
          <p:cNvPr id="101" name="Content Placeholder 5" descr=""/>
          <p:cNvPicPr/>
          <p:nvPr/>
        </p:nvPicPr>
        <p:blipFill>
          <a:blip r:embed="rId12"/>
          <a:srcRect l="-431" t="6548" r="-533" b="0"/>
          <a:stretch>
            <a:fillRect/>
          </a:stretch>
        </p:blipFill>
        <p:spPr>
          <a:xfrm>
            <a:off x="1534320" y="5099760"/>
            <a:ext cx="873000" cy="879120"/>
          </a:xfrm>
          <a:prstGeom prst="rect">
            <a:avLst/>
          </a:prstGeom>
          <a:ln>
            <a:noFill/>
          </a:ln>
        </p:spPr>
      </p:pic>
    </p:spTree>
  </p:cSld>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withEffect" fill="hold" presetClass="entr" presetID="1">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2" name="Picture 2" descr=""/>
          <p:cNvPicPr/>
          <p:nvPr/>
        </p:nvPicPr>
        <p:blipFill>
          <a:blip r:embed="rId1"/>
          <a:stretch>
            <a:fillRect/>
          </a:stretch>
        </p:blipFill>
        <p:spPr>
          <a:xfrm>
            <a:off x="2826360" y="1150920"/>
            <a:ext cx="3491280" cy="4732200"/>
          </a:xfrm>
          <a:prstGeom prst="rect">
            <a:avLst/>
          </a:prstGeom>
          <a:ln>
            <a:noFill/>
          </a:ln>
        </p:spPr>
      </p:pic>
      <p:sp>
        <p:nvSpPr>
          <p:cNvPr id="103" name="TextShape 1"/>
          <p:cNvSpPr txBox="1"/>
          <p:nvPr/>
        </p:nvSpPr>
        <p:spPr>
          <a:xfrm>
            <a:off x="91440" y="46080"/>
            <a:ext cx="8262360" cy="4068720"/>
          </a:xfrm>
          <a:prstGeom prst="rect">
            <a:avLst/>
          </a:prstGeom>
        </p:spPr>
        <p:txBody>
          <a:bodyPr/>
          <a:p>
            <a:pPr algn="ctr">
              <a:lnSpc>
                <a:spcPct val="100000"/>
              </a:lnSpc>
            </a:pPr>
            <a:r>
              <a:rPr lang="en-US" sz="5100">
                <a:solidFill>
                  <a:srgbClr val="000000"/>
                </a:solidFill>
                <a:latin typeface="Calibri"/>
              </a:rPr>
              <a:t>+7000 </a:t>
            </a:r>
            <a:r>
              <a:rPr lang="en-US" sz="2800">
                <a:solidFill>
                  <a:srgbClr val="000000"/>
                </a:solidFill>
                <a:latin typeface="Calibri"/>
              </a:rPr>
              <a:t>dangerous speech statements</a:t>
            </a:r>
            <a:endParaRPr/>
          </a:p>
        </p:txBody>
      </p:sp>
      <p:sp>
        <p:nvSpPr>
          <p:cNvPr id="104" name="CustomShape 2"/>
          <p:cNvSpPr/>
          <p:nvPr/>
        </p:nvSpPr>
        <p:spPr>
          <a:xfrm>
            <a:off x="4470840" y="1600560"/>
            <a:ext cx="4215240" cy="916560"/>
          </a:xfrm>
          <a:prstGeom prst="rect">
            <a:avLst/>
          </a:prstGeom>
          <a:noFill/>
          <a:ln>
            <a:noFill/>
          </a:ln>
        </p:spPr>
        <p:txBody>
          <a:bodyPr/>
          <a:p>
            <a:pPr>
              <a:lnSpc>
                <a:spcPct val="100000"/>
              </a:lnSpc>
              <a:buFont typeface="Arial"/>
              <a:buChar char="•"/>
            </a:pPr>
            <a:r>
              <a:rPr lang="en-US" sz="2500">
                <a:solidFill>
                  <a:srgbClr val="000000"/>
                </a:solidFill>
                <a:latin typeface="Neo Sans Std"/>
                <a:ea typeface="ＭＳ Ｐゴシック"/>
              </a:rPr>
              <a:t>Window into the conversations at home</a:t>
            </a:r>
            <a:endParaRPr/>
          </a:p>
          <a:p>
            <a:pPr>
              <a:lnSpc>
                <a:spcPct val="100000"/>
              </a:lnSpc>
            </a:pPr>
            <a:endParaRPr/>
          </a:p>
        </p:txBody>
      </p:sp>
      <p:sp>
        <p:nvSpPr>
          <p:cNvPr id="105" name="CustomShape 3"/>
          <p:cNvSpPr/>
          <p:nvPr/>
        </p:nvSpPr>
        <p:spPr>
          <a:xfrm>
            <a:off x="4470840" y="3783240"/>
            <a:ext cx="4215240" cy="916560"/>
          </a:xfrm>
          <a:prstGeom prst="rect">
            <a:avLst/>
          </a:prstGeom>
          <a:noFill/>
          <a:ln>
            <a:noFill/>
          </a:ln>
        </p:spPr>
        <p:txBody>
          <a:bodyPr/>
          <a:p>
            <a:pPr>
              <a:lnSpc>
                <a:spcPct val="100000"/>
              </a:lnSpc>
              <a:buFont typeface="Arial"/>
              <a:buChar char="•"/>
            </a:pPr>
            <a:r>
              <a:rPr lang="en-US" sz="2500">
                <a:solidFill>
                  <a:srgbClr val="000000"/>
                </a:solidFill>
                <a:latin typeface="Neo Sans Std"/>
                <a:ea typeface="ＭＳ Ｐゴシック"/>
              </a:rPr>
              <a:t>Everything is hate speech, peace coma</a:t>
            </a:r>
            <a:endParaRPr/>
          </a:p>
        </p:txBody>
      </p:sp>
      <p:sp>
        <p:nvSpPr>
          <p:cNvPr id="106" name="CustomShape 4"/>
          <p:cNvSpPr/>
          <p:nvPr/>
        </p:nvSpPr>
        <p:spPr>
          <a:xfrm>
            <a:off x="4464000" y="4947840"/>
            <a:ext cx="4215240" cy="1316160"/>
          </a:xfrm>
          <a:prstGeom prst="rect">
            <a:avLst/>
          </a:prstGeom>
          <a:noFill/>
          <a:ln>
            <a:noFill/>
          </a:ln>
        </p:spPr>
        <p:txBody>
          <a:bodyPr/>
          <a:p>
            <a:pPr>
              <a:lnSpc>
                <a:spcPct val="100000"/>
              </a:lnSpc>
              <a:buFont typeface="Arial"/>
              <a:buChar char="•"/>
            </a:pPr>
            <a:r>
              <a:rPr lang="en-US" sz="2500">
                <a:solidFill>
                  <a:srgbClr val="000000"/>
                </a:solidFill>
                <a:latin typeface="Neo Sans Std"/>
                <a:ea typeface="ＭＳ Ｐゴシック"/>
              </a:rPr>
              <a:t>Tweak the framework to suit  context</a:t>
            </a:r>
            <a:endParaRPr/>
          </a:p>
        </p:txBody>
      </p:sp>
      <p:sp>
        <p:nvSpPr>
          <p:cNvPr id="107" name="CustomShape 5"/>
          <p:cNvSpPr/>
          <p:nvPr/>
        </p:nvSpPr>
        <p:spPr>
          <a:xfrm>
            <a:off x="4485240" y="2720160"/>
            <a:ext cx="4215240" cy="916560"/>
          </a:xfrm>
          <a:prstGeom prst="rect">
            <a:avLst/>
          </a:prstGeom>
          <a:noFill/>
          <a:ln>
            <a:noFill/>
          </a:ln>
        </p:spPr>
        <p:txBody>
          <a:bodyPr/>
          <a:p>
            <a:pPr lvl="3">
              <a:lnSpc>
                <a:spcPct val="100000"/>
              </a:lnSpc>
              <a:buFont typeface="Arial"/>
              <a:buChar char="•"/>
            </a:pPr>
            <a:r>
              <a:rPr lang="en-US" sz="2500">
                <a:solidFill>
                  <a:srgbClr val="000000"/>
                </a:solidFill>
                <a:latin typeface="Neo Sans Std"/>
                <a:ea typeface="ＭＳ Ｐゴシック"/>
              </a:rPr>
              <a:t>KOT cuffing</a:t>
            </a:r>
            <a:endParaRPr/>
          </a:p>
        </p:txBody>
      </p:sp>
      <p:pic>
        <p:nvPicPr>
          <p:cNvPr id="108" name="Picture 15" descr=""/>
          <p:cNvPicPr/>
          <p:nvPr/>
        </p:nvPicPr>
        <p:blipFill>
          <a:blip r:embed="rId2"/>
          <a:stretch>
            <a:fillRect/>
          </a:stretch>
        </p:blipFill>
        <p:spPr>
          <a:xfrm>
            <a:off x="83160" y="1982520"/>
            <a:ext cx="4403880" cy="2935800"/>
          </a:xfrm>
          <a:prstGeom prst="rect">
            <a:avLst/>
          </a:prstGeom>
          <a:ln>
            <a:noFill/>
          </a:ln>
        </p:spPr>
      </p:pic>
      <p:pic>
        <p:nvPicPr>
          <p:cNvPr id="109" name="Picture 16" descr=""/>
          <p:cNvPicPr/>
          <p:nvPr/>
        </p:nvPicPr>
        <p:blipFill>
          <a:blip r:embed="rId3"/>
          <a:stretch>
            <a:fillRect/>
          </a:stretch>
        </p:blipFill>
        <p:spPr>
          <a:xfrm>
            <a:off x="91440" y="822960"/>
            <a:ext cx="4206240" cy="4758840"/>
          </a:xfrm>
          <a:prstGeom prst="rect">
            <a:avLst/>
          </a:prstGeom>
          <a:ln>
            <a:noFill/>
          </a:ln>
        </p:spPr>
      </p:pic>
      <p:pic>
        <p:nvPicPr>
          <p:cNvPr id="110" name="Picture 17" descr=""/>
          <p:cNvPicPr/>
          <p:nvPr/>
        </p:nvPicPr>
        <p:blipFill>
          <a:blip r:embed="rId4"/>
          <a:stretch>
            <a:fillRect/>
          </a:stretch>
        </p:blipFill>
        <p:spPr>
          <a:xfrm>
            <a:off x="1753560" y="4023360"/>
            <a:ext cx="2635560" cy="2651760"/>
          </a:xfrm>
          <a:prstGeom prst="rect">
            <a:avLst/>
          </a:prstGeom>
          <a:ln>
            <a:noFill/>
          </a:ln>
        </p:spPr>
      </p:pic>
      <p:pic>
        <p:nvPicPr>
          <p:cNvPr id="111" name="Picture 1" descr=""/>
          <p:cNvPicPr/>
          <p:nvPr/>
        </p:nvPicPr>
        <p:blipFill>
          <a:blip r:embed="rId5"/>
          <a:stretch>
            <a:fillRect/>
          </a:stretch>
        </p:blipFill>
        <p:spPr>
          <a:xfrm>
            <a:off x="7508520" y="6365520"/>
            <a:ext cx="1536480" cy="404640"/>
          </a:xfrm>
          <a:prstGeom prst="rect">
            <a:avLst/>
          </a:prstGeom>
          <a:ln>
            <a:noFill/>
          </a:ln>
        </p:spPr>
      </p:pic>
    </p:spTree>
  </p:cSld>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nodeType="withEffect" fill="hold" presetClass="exit" presetID="1">
                                  <p:stCondLst>
                                    <p:cond delay="0"/>
                                  </p:stCondLst>
                                  <p:childTnLst>
                                    <p:set>
                                      <p:cBhvr>
                                        <p:cTn id="56" dur="1" fill="hold">
                                          <p:stCondLst>
                                            <p:cond delay="0"/>
                                          </p:stCondLst>
                                        </p:cTn>
                                        <p:tgtEl>
                                          <p:spTgt spid="10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nodeType="withEffect" fill="hold" presetClass="exit" presetID="1">
                                  <p:stCondLst>
                                    <p:cond delay="0"/>
                                  </p:stCondLst>
                                  <p:childTnLst>
                                    <p:set>
                                      <p:cBhvr>
                                        <p:cTn id="64" dur="1" fill="hold">
                                          <p:stCondLst>
                                            <p:cond delay="0"/>
                                          </p:stCondLst>
                                        </p:cTn>
                                        <p:tgtEl>
                                          <p:spTgt spid="10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
                                        </p:tgtEl>
                                        <p:attrNameLst>
                                          <p:attrName>style.visibility</p:attrName>
                                        </p:attrNameLst>
                                      </p:cBhvr>
                                      <p:to>
                                        <p:strVal val="visible"/>
                                      </p:to>
                                    </p:set>
                                  </p:childTnLst>
                                </p:cTn>
                              </p:par>
                              <p:par>
                                <p:cTn id="71" nodeType="withEffect" fill="hold" presetClass="exit" presetID="1">
                                  <p:stCondLst>
                                    <p:cond delay="0"/>
                                  </p:stCondLst>
                                  <p:childTnLst>
                                    <p:set>
                                      <p:cBhvr>
                                        <p:cTn id="72" dur="1" fill="hold">
                                          <p:stCondLst>
                                            <p:cond delay="0"/>
                                          </p:stCondLst>
                                        </p:cTn>
                                        <p:tgtEl>
                                          <p:spTgt spid="1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2" name="Picture 2" descr=""/>
          <p:cNvPicPr/>
          <p:nvPr/>
        </p:nvPicPr>
        <p:blipFill>
          <a:blip r:embed="rId1"/>
          <a:stretch>
            <a:fillRect/>
          </a:stretch>
        </p:blipFill>
        <p:spPr>
          <a:xfrm>
            <a:off x="2826360" y="1150920"/>
            <a:ext cx="3491280" cy="4732200"/>
          </a:xfrm>
          <a:prstGeom prst="rect">
            <a:avLst/>
          </a:prstGeom>
          <a:ln>
            <a:noFill/>
          </a:ln>
        </p:spPr>
      </p:pic>
      <p:pic>
        <p:nvPicPr>
          <p:cNvPr id="113" name="Picture 3" descr=""/>
          <p:cNvPicPr/>
          <p:nvPr/>
        </p:nvPicPr>
        <p:blipFill>
          <a:blip r:embed="rId2"/>
          <a:stretch>
            <a:fillRect/>
          </a:stretch>
        </p:blipFill>
        <p:spPr>
          <a:xfrm>
            <a:off x="7543800" y="5985360"/>
            <a:ext cx="1455840" cy="533160"/>
          </a:xfrm>
          <a:prstGeom prst="rect">
            <a:avLst/>
          </a:prstGeom>
          <a:ln>
            <a:noFill/>
          </a:ln>
        </p:spPr>
      </p:pic>
      <p:sp>
        <p:nvSpPr>
          <p:cNvPr id="114" name="TextShape 1"/>
          <p:cNvSpPr txBox="1"/>
          <p:nvPr/>
        </p:nvSpPr>
        <p:spPr>
          <a:xfrm>
            <a:off x="1028160" y="188640"/>
            <a:ext cx="7594200" cy="961920"/>
          </a:xfrm>
          <a:prstGeom prst="rect">
            <a:avLst/>
          </a:prstGeom>
        </p:spPr>
        <p:txBody>
          <a:bodyPr anchor="ctr"/>
          <a:p>
            <a:pPr>
              <a:lnSpc>
                <a:spcPts val="2046"/>
              </a:lnSpc>
            </a:pPr>
            <a:r>
              <a:rPr b="1" lang="en-US" sz="3100">
                <a:solidFill>
                  <a:srgbClr val="b3a2c7"/>
                </a:solidFill>
                <a:latin typeface="Neo Sans Std"/>
              </a:rPr>
              <a:t>GOAL 3:</a:t>
            </a:r>
            <a:r>
              <a:rPr lang="en-US" sz="3100">
                <a:solidFill>
                  <a:srgbClr val="b3a2c7"/>
                </a:solidFill>
                <a:latin typeface="Neo Sans Std"/>
              </a:rPr>
              <a:t> Forward calls for help</a:t>
            </a:r>
            <a:endParaRPr/>
          </a:p>
        </p:txBody>
      </p:sp>
      <p:pic>
        <p:nvPicPr>
          <p:cNvPr id="115" name="Picture 5" descr=""/>
          <p:cNvPicPr/>
          <p:nvPr/>
        </p:nvPicPr>
        <p:blipFill>
          <a:blip r:embed="rId3"/>
          <a:stretch>
            <a:fillRect/>
          </a:stretch>
        </p:blipFill>
        <p:spPr>
          <a:xfrm>
            <a:off x="-5400" y="1403640"/>
            <a:ext cx="9143640" cy="54540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6" name="Picture 2" descr=""/>
          <p:cNvPicPr/>
          <p:nvPr/>
        </p:nvPicPr>
        <p:blipFill>
          <a:blip r:embed="rId1"/>
          <a:stretch>
            <a:fillRect/>
          </a:stretch>
        </p:blipFill>
        <p:spPr>
          <a:xfrm>
            <a:off x="2826360" y="1150920"/>
            <a:ext cx="3491280" cy="4732200"/>
          </a:xfrm>
          <a:prstGeom prst="rect">
            <a:avLst/>
          </a:prstGeom>
          <a:ln>
            <a:noFill/>
          </a:ln>
        </p:spPr>
      </p:pic>
      <p:sp>
        <p:nvSpPr>
          <p:cNvPr id="117" name="TextShape 1"/>
          <p:cNvSpPr txBox="1"/>
          <p:nvPr/>
        </p:nvSpPr>
        <p:spPr>
          <a:xfrm>
            <a:off x="1028160" y="188640"/>
            <a:ext cx="7594200" cy="961920"/>
          </a:xfrm>
          <a:prstGeom prst="rect">
            <a:avLst/>
          </a:prstGeom>
        </p:spPr>
        <p:txBody>
          <a:bodyPr anchor="ctr"/>
          <a:p>
            <a:pPr>
              <a:lnSpc>
                <a:spcPts val="2046"/>
              </a:lnSpc>
            </a:pPr>
            <a:r>
              <a:rPr b="1" lang="en-US" sz="3100">
                <a:solidFill>
                  <a:srgbClr val="b3a2c7"/>
                </a:solidFill>
                <a:latin typeface="Neo Sans Std"/>
              </a:rPr>
              <a:t>GOAL 4:</a:t>
            </a:r>
            <a:r>
              <a:rPr lang="en-US" sz="3100">
                <a:solidFill>
                  <a:srgbClr val="000000"/>
                </a:solidFill>
                <a:latin typeface="Neo Sans Std"/>
              </a:rPr>
              <a:t> </a:t>
            </a:r>
            <a:r>
              <a:rPr lang="en-US" sz="3100">
                <a:solidFill>
                  <a:srgbClr val="a08ab9"/>
                </a:solidFill>
                <a:latin typeface="Neo Sans Std"/>
              </a:rPr>
              <a:t>Sensitize the public</a:t>
            </a:r>
            <a:endParaRPr/>
          </a:p>
        </p:txBody>
      </p:sp>
      <p:pic>
        <p:nvPicPr>
          <p:cNvPr id="118" name="Picture 1" descr=""/>
          <p:cNvPicPr/>
          <p:nvPr/>
        </p:nvPicPr>
        <p:blipFill>
          <a:blip r:embed="rId2"/>
          <a:stretch>
            <a:fillRect/>
          </a:stretch>
        </p:blipFill>
        <p:spPr>
          <a:xfrm>
            <a:off x="7508520" y="6365520"/>
            <a:ext cx="1536480" cy="404640"/>
          </a:xfrm>
          <a:prstGeom prst="rect">
            <a:avLst/>
          </a:prstGeom>
          <a:ln>
            <a:noFill/>
          </a:ln>
        </p:spPr>
      </p:pic>
      <p:pic>
        <p:nvPicPr>
          <p:cNvPr id="119" name="Content Placeholder 9" descr=""/>
          <p:cNvPicPr/>
          <p:nvPr/>
        </p:nvPicPr>
        <p:blipFill>
          <a:blip r:embed="rId3"/>
          <a:srcRect l="65800" t="1418506" r="53200" b="32659"/>
          <a:stretch>
            <a:fillRect/>
          </a:stretch>
        </p:blipFill>
        <p:spPr>
          <a:xfrm>
            <a:off x="624960" y="1232640"/>
            <a:ext cx="7857720" cy="4778280"/>
          </a:xfrm>
          <a:prstGeom prst="rect">
            <a:avLst/>
          </a:prstGeom>
          <a:ln>
            <a:solidFill>
              <a:srgbClr val="808080"/>
            </a:solid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0" name="Picture 2" descr=""/>
          <p:cNvPicPr/>
          <p:nvPr/>
        </p:nvPicPr>
        <p:blipFill>
          <a:blip r:embed="rId1"/>
          <a:stretch>
            <a:fillRect/>
          </a:stretch>
        </p:blipFill>
        <p:spPr>
          <a:xfrm>
            <a:off x="2826360" y="1150920"/>
            <a:ext cx="3491280" cy="4732200"/>
          </a:xfrm>
          <a:prstGeom prst="rect">
            <a:avLst/>
          </a:prstGeom>
          <a:ln>
            <a:noFill/>
          </a:ln>
        </p:spPr>
      </p:pic>
      <p:sp>
        <p:nvSpPr>
          <p:cNvPr id="121" name="TextShape 1"/>
          <p:cNvSpPr txBox="1"/>
          <p:nvPr/>
        </p:nvSpPr>
        <p:spPr>
          <a:xfrm>
            <a:off x="1028160" y="188640"/>
            <a:ext cx="7594200" cy="961920"/>
          </a:xfrm>
          <a:prstGeom prst="rect">
            <a:avLst/>
          </a:prstGeom>
        </p:spPr>
        <p:txBody>
          <a:bodyPr anchor="ctr"/>
          <a:p>
            <a:pPr>
              <a:lnSpc>
                <a:spcPts val="2046"/>
              </a:lnSpc>
            </a:pPr>
            <a:r>
              <a:rPr b="1" lang="en-US" sz="2800">
                <a:solidFill>
                  <a:srgbClr val="b3a2c7"/>
                </a:solidFill>
                <a:latin typeface="Neo Sans Std"/>
              </a:rPr>
              <a:t>GOAL 4:</a:t>
            </a:r>
            <a:r>
              <a:rPr lang="en-US" sz="2800">
                <a:solidFill>
                  <a:srgbClr val="000000"/>
                </a:solidFill>
                <a:latin typeface="Neo Sans Std"/>
              </a:rPr>
              <a:t> </a:t>
            </a:r>
            <a:r>
              <a:rPr lang="en-US" sz="2800">
                <a:solidFill>
                  <a:srgbClr val="a08ab9"/>
                </a:solidFill>
                <a:latin typeface="Neo Sans Std"/>
              </a:rPr>
              <a:t>Sensitize the public</a:t>
            </a:r>
            <a:endParaRPr/>
          </a:p>
        </p:txBody>
      </p:sp>
      <p:pic>
        <p:nvPicPr>
          <p:cNvPr id="122" name="Content Placeholder 2" descr=""/>
          <p:cNvPicPr/>
          <p:nvPr/>
        </p:nvPicPr>
        <p:blipFill>
          <a:blip r:embed="rId2"/>
          <a:srcRect l="11888" t="65073" r="11888" b="0"/>
          <a:stretch>
            <a:fillRect/>
          </a:stretch>
        </p:blipFill>
        <p:spPr>
          <a:xfrm>
            <a:off x="471240" y="1505160"/>
            <a:ext cx="8418600" cy="3948480"/>
          </a:xfrm>
          <a:prstGeom prst="rect">
            <a:avLst/>
          </a:prstGeom>
          <a:ln>
            <a:noFill/>
          </a:ln>
        </p:spPr>
      </p:pic>
      <p:pic>
        <p:nvPicPr>
          <p:cNvPr id="123" name="Picture 1" descr=""/>
          <p:cNvPicPr/>
          <p:nvPr/>
        </p:nvPicPr>
        <p:blipFill>
          <a:blip r:embed="rId3"/>
          <a:stretch>
            <a:fillRect/>
          </a:stretch>
        </p:blipFill>
        <p:spPr>
          <a:xfrm>
            <a:off x="7508520" y="6365520"/>
            <a:ext cx="1536480" cy="40464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4" name="Picture 2" descr=""/>
          <p:cNvPicPr/>
          <p:nvPr/>
        </p:nvPicPr>
        <p:blipFill>
          <a:blip r:embed="rId1"/>
          <a:stretch>
            <a:fillRect/>
          </a:stretch>
        </p:blipFill>
        <p:spPr>
          <a:xfrm>
            <a:off x="2826360" y="1150920"/>
            <a:ext cx="3491280" cy="4732200"/>
          </a:xfrm>
          <a:prstGeom prst="rect">
            <a:avLst/>
          </a:prstGeom>
          <a:ln>
            <a:noFill/>
          </a:ln>
        </p:spPr>
      </p:pic>
      <p:sp>
        <p:nvSpPr>
          <p:cNvPr id="125" name="TextShape 1"/>
          <p:cNvSpPr txBox="1"/>
          <p:nvPr/>
        </p:nvSpPr>
        <p:spPr>
          <a:xfrm>
            <a:off x="1028160" y="188640"/>
            <a:ext cx="7594200" cy="961920"/>
          </a:xfrm>
          <a:prstGeom prst="rect">
            <a:avLst/>
          </a:prstGeom>
        </p:spPr>
        <p:txBody>
          <a:bodyPr anchor="ctr"/>
          <a:p>
            <a:pPr>
              <a:lnSpc>
                <a:spcPts val="2046"/>
              </a:lnSpc>
            </a:pPr>
            <a:r>
              <a:rPr b="1" lang="en-US" sz="2800">
                <a:solidFill>
                  <a:srgbClr val="b3a2c7"/>
                </a:solidFill>
                <a:latin typeface="Neo Sans Std"/>
              </a:rPr>
              <a:t>GOAL 4:</a:t>
            </a:r>
            <a:r>
              <a:rPr lang="en-US" sz="2800">
                <a:solidFill>
                  <a:srgbClr val="000000"/>
                </a:solidFill>
                <a:latin typeface="Neo Sans Std"/>
              </a:rPr>
              <a:t> </a:t>
            </a:r>
            <a:r>
              <a:rPr lang="en-US" sz="2800">
                <a:solidFill>
                  <a:srgbClr val="a08ab9"/>
                </a:solidFill>
                <a:latin typeface="Neo Sans Std"/>
              </a:rPr>
              <a:t>Sensitize the public</a:t>
            </a:r>
            <a:endParaRPr/>
          </a:p>
        </p:txBody>
      </p:sp>
      <p:pic>
        <p:nvPicPr>
          <p:cNvPr id="126" name="Content Placeholder 2" descr=""/>
          <p:cNvPicPr/>
          <p:nvPr/>
        </p:nvPicPr>
        <p:blipFill>
          <a:blip r:embed="rId2"/>
          <a:stretch>
            <a:fillRect/>
          </a:stretch>
        </p:blipFill>
        <p:spPr>
          <a:xfrm>
            <a:off x="209520" y="1546560"/>
            <a:ext cx="8835480" cy="3865320"/>
          </a:xfrm>
          <a:prstGeom prst="rect">
            <a:avLst/>
          </a:prstGeom>
          <a:ln>
            <a:noFill/>
          </a:ln>
        </p:spPr>
      </p:pic>
      <p:pic>
        <p:nvPicPr>
          <p:cNvPr id="127" name="Picture 1" descr=""/>
          <p:cNvPicPr/>
          <p:nvPr/>
        </p:nvPicPr>
        <p:blipFill>
          <a:blip r:embed="rId3"/>
          <a:stretch>
            <a:fillRect/>
          </a:stretch>
        </p:blipFill>
        <p:spPr>
          <a:xfrm>
            <a:off x="7508520" y="6365520"/>
            <a:ext cx="1536480" cy="4046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1230120" y="1099440"/>
            <a:ext cx="6885720" cy="5114160"/>
          </a:xfrm>
          <a:prstGeom prst="rect">
            <a:avLst/>
          </a:prstGeom>
          <a:noFill/>
          <a:ln>
            <a:noFill/>
          </a:ln>
        </p:spPr>
      </p:sp>
      <p:pic>
        <p:nvPicPr>
          <p:cNvPr id="129" name="Picture 2" descr=""/>
          <p:cNvPicPr/>
          <p:nvPr/>
        </p:nvPicPr>
        <p:blipFill>
          <a:blip r:embed="rId1"/>
          <a:stretch>
            <a:fillRect/>
          </a:stretch>
        </p:blipFill>
        <p:spPr>
          <a:xfrm>
            <a:off x="2850840" y="1757880"/>
            <a:ext cx="3491280" cy="4732200"/>
          </a:xfrm>
          <a:prstGeom prst="rect">
            <a:avLst/>
          </a:prstGeom>
          <a:ln>
            <a:noFill/>
          </a:ln>
        </p:spPr>
      </p:pic>
      <p:sp>
        <p:nvSpPr>
          <p:cNvPr id="130" name="CustomShape 2"/>
          <p:cNvSpPr/>
          <p:nvPr/>
        </p:nvSpPr>
        <p:spPr>
          <a:xfrm>
            <a:off x="984960" y="1139040"/>
            <a:ext cx="7120080" cy="5427000"/>
          </a:xfrm>
          <a:prstGeom prst="rect">
            <a:avLst/>
          </a:prstGeom>
          <a:noFill/>
          <a:ln>
            <a:noFill/>
          </a:ln>
        </p:spPr>
        <p:txBody>
          <a:bodyPr lIns="64440" rIns="64440" tIns="32040" bIns="32040"/>
          <a:p>
            <a:pPr>
              <a:lnSpc>
                <a:spcPct val="100000"/>
              </a:lnSpc>
              <a:buFont typeface="Arial"/>
              <a:buChar char="•"/>
            </a:pPr>
            <a:r>
              <a:rPr lang="en-US" sz="2200">
                <a:solidFill>
                  <a:srgbClr val="000000"/>
                </a:solidFill>
                <a:latin typeface="Neo Sans Std"/>
              </a:rPr>
              <a:t>Reference point for people in Kenya to think about what ethnicity, online censorship, internet governance means in the online context</a:t>
            </a:r>
            <a:endParaRPr/>
          </a:p>
          <a:p>
            <a:pPr>
              <a:lnSpc>
                <a:spcPct val="100000"/>
              </a:lnSpc>
            </a:pPr>
            <a:endParaRPr/>
          </a:p>
          <a:p>
            <a:pPr>
              <a:lnSpc>
                <a:spcPct val="100000"/>
              </a:lnSpc>
              <a:buFont typeface="Arial"/>
              <a:buChar char="•"/>
            </a:pPr>
            <a:r>
              <a:rPr lang="en-US" sz="2200">
                <a:solidFill>
                  <a:srgbClr val="000000"/>
                </a:solidFill>
                <a:latin typeface="Neo Sans Std"/>
              </a:rPr>
              <a:t>Reference point for people around the world to develop similar initiatives</a:t>
            </a:r>
            <a:endParaRPr/>
          </a:p>
          <a:p>
            <a:pPr>
              <a:lnSpc>
                <a:spcPct val="100000"/>
              </a:lnSpc>
            </a:pPr>
            <a:endParaRPr/>
          </a:p>
          <a:p>
            <a:pPr>
              <a:lnSpc>
                <a:spcPct val="100000"/>
              </a:lnSpc>
              <a:buFont typeface="Arial"/>
              <a:buChar char="•"/>
            </a:pPr>
            <a:r>
              <a:rPr lang="en-US" sz="2200">
                <a:solidFill>
                  <a:srgbClr val="000000"/>
                </a:solidFill>
                <a:latin typeface="Neo Sans Std"/>
              </a:rPr>
              <a:t>Innovative method for assessing online behaviour and promoting other pro-peace efforts</a:t>
            </a:r>
            <a:endParaRPr/>
          </a:p>
          <a:p>
            <a:pPr>
              <a:lnSpc>
                <a:spcPct val="100000"/>
              </a:lnSpc>
            </a:pPr>
            <a:endParaRPr/>
          </a:p>
          <a:p>
            <a:pPr>
              <a:lnSpc>
                <a:spcPct val="100000"/>
              </a:lnSpc>
              <a:buFont typeface="Arial"/>
              <a:buChar char="•"/>
            </a:pPr>
            <a:r>
              <a:rPr lang="en-US" sz="2200">
                <a:solidFill>
                  <a:srgbClr val="000000"/>
                </a:solidFill>
                <a:latin typeface="Neo Sans Std"/>
              </a:rPr>
              <a:t>Able to facilitate another country pilot (Ethiopia</a:t>
            </a:r>
            <a:r>
              <a:rPr lang="en-US" sz="2200">
                <a:solidFill>
                  <a:srgbClr val="000000"/>
                </a:solidFill>
                <a:latin typeface="Neo Sans Std Light"/>
              </a:rPr>
              <a:t>), </a:t>
            </a:r>
            <a:r>
              <a:rPr lang="en-US" sz="2200">
                <a:solidFill>
                  <a:srgbClr val="000000"/>
                </a:solidFill>
                <a:latin typeface="Neo Sans Std"/>
              </a:rPr>
              <a:t>and now to replicate in Nigeria as part of Phase 2. </a:t>
            </a:r>
            <a:endParaRPr/>
          </a:p>
          <a:p>
            <a:pPr>
              <a:lnSpc>
                <a:spcPct val="100000"/>
              </a:lnSpc>
            </a:pPr>
            <a:endParaRPr/>
          </a:p>
        </p:txBody>
      </p:sp>
      <p:sp>
        <p:nvSpPr>
          <p:cNvPr id="131" name="CustomShape 3"/>
          <p:cNvSpPr/>
          <p:nvPr/>
        </p:nvSpPr>
        <p:spPr>
          <a:xfrm>
            <a:off x="620640" y="132480"/>
            <a:ext cx="7955280" cy="961920"/>
          </a:xfrm>
          <a:prstGeom prst="rect">
            <a:avLst/>
          </a:prstGeom>
          <a:noFill/>
          <a:ln>
            <a:noFill/>
          </a:ln>
        </p:spPr>
        <p:txBody>
          <a:bodyPr anchor="b"/>
          <a:p>
            <a:pPr>
              <a:lnSpc>
                <a:spcPts val="2046"/>
              </a:lnSpc>
            </a:pPr>
            <a:r>
              <a:rPr lang="en-US" sz="5100">
                <a:solidFill>
                  <a:srgbClr val="a08ab9"/>
                </a:solidFill>
                <a:latin typeface="Neo Sans Std"/>
              </a:rPr>
              <a:t>Other benefits of Umati</a:t>
            </a:r>
            <a:endParaRPr/>
          </a:p>
        </p:txBody>
      </p:sp>
      <p:pic>
        <p:nvPicPr>
          <p:cNvPr id="132" name="Picture 1" descr=""/>
          <p:cNvPicPr/>
          <p:nvPr/>
        </p:nvPicPr>
        <p:blipFill>
          <a:blip r:embed="rId2"/>
          <a:stretch>
            <a:fillRect/>
          </a:stretch>
        </p:blipFill>
        <p:spPr>
          <a:xfrm>
            <a:off x="7508520" y="6365520"/>
            <a:ext cx="1536480" cy="404640"/>
          </a:xfrm>
          <a:prstGeom prst="rect">
            <a:avLst/>
          </a:prstGeom>
          <a:ln>
            <a:noFill/>
          </a:ln>
        </p:spPr>
      </p:pic>
    </p:spTree>
  </p:cSld>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30">
                                            <p:txEl>
                                              <p:pRg st="0" end="13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30">
                                            <p:txEl>
                                              <p:pRg st="135" end="21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30">
                                            <p:txEl>
                                              <p:pRg st="211" end="29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30">
                                            <p:txEl>
                                              <p:pRg st="299" end="40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1230120" y="1099440"/>
            <a:ext cx="6885720" cy="5114160"/>
          </a:xfrm>
          <a:prstGeom prst="rect">
            <a:avLst/>
          </a:prstGeom>
          <a:noFill/>
          <a:ln>
            <a:noFill/>
          </a:ln>
        </p:spPr>
      </p:sp>
      <p:sp>
        <p:nvSpPr>
          <p:cNvPr id="134" name="CustomShape 2"/>
          <p:cNvSpPr/>
          <p:nvPr/>
        </p:nvSpPr>
        <p:spPr>
          <a:xfrm>
            <a:off x="673200" y="1202400"/>
            <a:ext cx="7847640" cy="4757040"/>
          </a:xfrm>
          <a:prstGeom prst="rect">
            <a:avLst/>
          </a:prstGeom>
          <a:noFill/>
          <a:ln>
            <a:noFill/>
          </a:ln>
        </p:spPr>
        <p:txBody>
          <a:bodyPr lIns="64440" rIns="64440" tIns="32040" bIns="32040"/>
          <a:p>
            <a:pPr>
              <a:lnSpc>
                <a:spcPct val="100000"/>
              </a:lnSpc>
            </a:pPr>
            <a:r>
              <a:rPr lang="en-US" sz="2800">
                <a:solidFill>
                  <a:srgbClr val="000000"/>
                </a:solidFill>
                <a:latin typeface="Neo Sans Std"/>
                <a:ea typeface="ヒラギノ角ゴ ProN W3"/>
              </a:rPr>
              <a:t>Estimating speech ‘dangerousness’ is somewhere between an art and a science.</a:t>
            </a:r>
            <a:endParaRPr/>
          </a:p>
          <a:p>
            <a:pPr>
              <a:lnSpc>
                <a:spcPct val="100000"/>
              </a:lnSpc>
            </a:pPr>
            <a:endParaRPr/>
          </a:p>
          <a:p>
            <a:pPr>
              <a:lnSpc>
                <a:spcPct val="100000"/>
              </a:lnSpc>
            </a:pPr>
            <a:r>
              <a:rPr lang="en-US" sz="2800">
                <a:solidFill>
                  <a:srgbClr val="000000"/>
                </a:solidFill>
                <a:latin typeface="Neo Sans Std"/>
                <a:ea typeface="ヒラギノ角ゴ ProN W3"/>
              </a:rPr>
              <a:t>Highly specific to a country</a:t>
            </a:r>
            <a:endParaRPr/>
          </a:p>
          <a:p>
            <a:pPr>
              <a:lnSpc>
                <a:spcPct val="100000"/>
              </a:lnSpc>
            </a:pPr>
            <a:endParaRPr/>
          </a:p>
          <a:p>
            <a:pPr>
              <a:lnSpc>
                <a:spcPct val="100000"/>
              </a:lnSpc>
            </a:pPr>
            <a:r>
              <a:rPr lang="en-US" sz="2800">
                <a:solidFill>
                  <a:srgbClr val="000000"/>
                </a:solidFill>
                <a:latin typeface="Neo Sans Std"/>
                <a:ea typeface="ヒラギノ角ゴ ProN W3"/>
              </a:rPr>
              <a:t>Mapping the effect of speech form the online to the offline space is difficult </a:t>
            </a:r>
            <a:endParaRPr/>
          </a:p>
          <a:p>
            <a:pPr>
              <a:lnSpc>
                <a:spcPct val="100000"/>
              </a:lnSpc>
            </a:pPr>
            <a:endParaRPr/>
          </a:p>
          <a:p>
            <a:pPr>
              <a:lnSpc>
                <a:spcPct val="100000"/>
              </a:lnSpc>
            </a:pPr>
            <a:r>
              <a:rPr lang="en-US" sz="2800">
                <a:solidFill>
                  <a:srgbClr val="000000"/>
                </a:solidFill>
                <a:latin typeface="Neo Sans Std"/>
                <a:ea typeface="ヒラギノ角ゴ ProN W3"/>
              </a:rPr>
              <a:t>We needed (and still need) even more partners to effect the work that was beyond our scope</a:t>
            </a:r>
            <a:endParaRPr/>
          </a:p>
        </p:txBody>
      </p:sp>
      <p:pic>
        <p:nvPicPr>
          <p:cNvPr id="135" name="Picture 2" descr=""/>
          <p:cNvPicPr/>
          <p:nvPr/>
        </p:nvPicPr>
        <p:blipFill>
          <a:blip r:embed="rId1"/>
          <a:stretch>
            <a:fillRect/>
          </a:stretch>
        </p:blipFill>
        <p:spPr>
          <a:xfrm>
            <a:off x="2651760" y="1737360"/>
            <a:ext cx="3491280" cy="4732200"/>
          </a:xfrm>
          <a:prstGeom prst="rect">
            <a:avLst/>
          </a:prstGeom>
          <a:ln>
            <a:noFill/>
          </a:ln>
        </p:spPr>
      </p:pic>
      <p:sp>
        <p:nvSpPr>
          <p:cNvPr id="136" name="CustomShape 3"/>
          <p:cNvSpPr/>
          <p:nvPr/>
        </p:nvSpPr>
        <p:spPr>
          <a:xfrm>
            <a:off x="1028160" y="188640"/>
            <a:ext cx="7594200" cy="961920"/>
          </a:xfrm>
          <a:prstGeom prst="rect">
            <a:avLst/>
          </a:prstGeom>
          <a:noFill/>
          <a:ln>
            <a:noFill/>
          </a:ln>
        </p:spPr>
        <p:txBody>
          <a:bodyPr anchor="b"/>
          <a:p>
            <a:pPr>
              <a:lnSpc>
                <a:spcPts val="2046"/>
              </a:lnSpc>
            </a:pPr>
            <a:r>
              <a:rPr lang="en-US" sz="5100">
                <a:solidFill>
                  <a:srgbClr val="a08ab9"/>
                </a:solidFill>
                <a:latin typeface="Neo Sans Std"/>
              </a:rPr>
              <a:t>Challenges of Umati</a:t>
            </a:r>
            <a:endParaRPr/>
          </a:p>
        </p:txBody>
      </p:sp>
      <p:pic>
        <p:nvPicPr>
          <p:cNvPr id="137" name="Picture 1" descr=""/>
          <p:cNvPicPr/>
          <p:nvPr/>
        </p:nvPicPr>
        <p:blipFill>
          <a:blip r:embed="rId2"/>
          <a:stretch>
            <a:fillRect/>
          </a:stretch>
        </p:blipFill>
        <p:spPr>
          <a:xfrm>
            <a:off x="7508520" y="6365520"/>
            <a:ext cx="1536480" cy="404640"/>
          </a:xfrm>
          <a:prstGeom prst="rect">
            <a:avLst/>
          </a:prstGeom>
          <a:ln>
            <a:noFill/>
          </a:ln>
        </p:spPr>
      </p:pic>
    </p:spTree>
  </p:cSld>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34">
                                            <p:txEl>
                                              <p:pRg st="0" end="7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34">
                                            <p:txEl>
                                              <p:pRg st="78" end="107"/>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34">
                                            <p:txEl>
                                              <p:pRg st="108" end="188"/>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34">
                                            <p:txEl>
                                              <p:pRg st="188" end="18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8" name="Picture 2" descr=""/>
          <p:cNvPicPr/>
          <p:nvPr/>
        </p:nvPicPr>
        <p:blipFill>
          <a:blip r:embed="rId1"/>
          <a:stretch>
            <a:fillRect/>
          </a:stretch>
        </p:blipFill>
        <p:spPr>
          <a:xfrm>
            <a:off x="2826360" y="1150920"/>
            <a:ext cx="3491280" cy="4732200"/>
          </a:xfrm>
          <a:prstGeom prst="rect">
            <a:avLst/>
          </a:prstGeom>
          <a:ln>
            <a:noFill/>
          </a:ln>
        </p:spPr>
      </p:pic>
      <p:sp>
        <p:nvSpPr>
          <p:cNvPr id="139" name="TextShape 1"/>
          <p:cNvSpPr txBox="1"/>
          <p:nvPr/>
        </p:nvSpPr>
        <p:spPr>
          <a:xfrm>
            <a:off x="420120" y="4846680"/>
            <a:ext cx="8229600" cy="505800"/>
          </a:xfrm>
          <a:prstGeom prst="rect">
            <a:avLst/>
          </a:prstGeom>
        </p:spPr>
        <p:txBody>
          <a:bodyPr anchor="ctr"/>
          <a:p>
            <a:pPr algn="ctr">
              <a:lnSpc>
                <a:spcPct val="150000"/>
              </a:lnSpc>
            </a:pPr>
            <a:r>
              <a:rPr b="1" lang="en-US" sz="2500">
                <a:solidFill>
                  <a:srgbClr val="000000"/>
                </a:solidFill>
                <a:latin typeface="Neo Sans Std"/>
              </a:rPr>
              <a:t>Thank You!</a:t>
            </a:r>
            <a:endParaRPr/>
          </a:p>
          <a:p>
            <a:pPr>
              <a:lnSpc>
                <a:spcPct val="100000"/>
              </a:lnSpc>
            </a:pPr>
            <a:endParaRPr/>
          </a:p>
          <a:p>
            <a:pPr>
              <a:lnSpc>
                <a:spcPct val="100000"/>
              </a:lnSpc>
            </a:pPr>
            <a:endParaRPr/>
          </a:p>
          <a:p>
            <a:pPr algn="ctr">
              <a:lnSpc>
                <a:spcPct val="100000"/>
              </a:lnSpc>
            </a:pPr>
            <a:endParaRPr/>
          </a:p>
          <a:p>
            <a:pPr algn="ctr">
              <a:lnSpc>
                <a:spcPct val="100000"/>
              </a:lnSpc>
            </a:pPr>
            <a:endParaRPr/>
          </a:p>
        </p:txBody>
      </p:sp>
      <p:pic>
        <p:nvPicPr>
          <p:cNvPr id="140" name="Picture 4" descr=""/>
          <p:cNvPicPr/>
          <p:nvPr/>
        </p:nvPicPr>
        <p:blipFill>
          <a:blip r:embed="rId2"/>
          <a:stretch>
            <a:fillRect/>
          </a:stretch>
        </p:blipFill>
        <p:spPr>
          <a:xfrm>
            <a:off x="2876400" y="3957120"/>
            <a:ext cx="3264840" cy="2306880"/>
          </a:xfrm>
          <a:prstGeom prst="rect">
            <a:avLst/>
          </a:prstGeom>
          <a:ln>
            <a:noFill/>
          </a:ln>
        </p:spPr>
      </p:pic>
      <p:pic>
        <p:nvPicPr>
          <p:cNvPr id="141" name="Picture 1" descr=""/>
          <p:cNvPicPr/>
          <p:nvPr/>
        </p:nvPicPr>
        <p:blipFill>
          <a:blip r:embed="rId3"/>
          <a:stretch>
            <a:fillRect/>
          </a:stretch>
        </p:blipFill>
        <p:spPr>
          <a:xfrm>
            <a:off x="2873160" y="166320"/>
            <a:ext cx="3976560" cy="10476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8" name="Picture 4" descr=""/>
          <p:cNvPicPr/>
          <p:nvPr/>
        </p:nvPicPr>
        <p:blipFill>
          <a:blip r:embed="rId1"/>
          <a:stretch>
            <a:fillRect/>
          </a:stretch>
        </p:blipFill>
        <p:spPr>
          <a:xfrm>
            <a:off x="0" y="394200"/>
            <a:ext cx="9143640" cy="6069600"/>
          </a:xfrm>
          <a:prstGeom prst="rect">
            <a:avLst/>
          </a:prstGeom>
          <a:ln>
            <a:noFill/>
          </a:ln>
        </p:spPr>
      </p:pic>
      <p:sp>
        <p:nvSpPr>
          <p:cNvPr id="49" name="TextShape 1"/>
          <p:cNvSpPr txBox="1"/>
          <p:nvPr/>
        </p:nvSpPr>
        <p:spPr>
          <a:xfrm>
            <a:off x="5394960" y="4986000"/>
            <a:ext cx="3657600" cy="1407960"/>
          </a:xfrm>
          <a:prstGeom prst="rect">
            <a:avLst/>
          </a:prstGeom>
        </p:spPr>
        <p:txBody>
          <a:bodyPr anchor="ctr"/>
          <a:p>
            <a:pPr algn="r">
              <a:lnSpc>
                <a:spcPct val="100000"/>
              </a:lnSpc>
            </a:pPr>
            <a:r>
              <a:rPr lang="en-US" sz="3600" baseline="30000">
                <a:solidFill>
                  <a:srgbClr val="000000"/>
                </a:solidFill>
                <a:latin typeface="Neo Sans Std Light"/>
              </a:rPr>
              <a:t>“</a:t>
            </a:r>
            <a:r>
              <a:rPr lang="en-US" sz="3600" baseline="30000">
                <a:solidFill>
                  <a:srgbClr val="000000"/>
                </a:solidFill>
                <a:latin typeface="Neo Sans Std Light"/>
              </a:rPr>
              <a:t>From the little spark may burst a mighty flame.</a:t>
            </a:r>
            <a:r>
              <a:rPr lang="en-US" sz="3900" baseline="30000">
                <a:solidFill>
                  <a:srgbClr val="000000"/>
                </a:solidFill>
                <a:latin typeface="Neo Sans Std Light"/>
              </a:rPr>
              <a:t>”</a:t>
            </a:r>
            <a:r>
              <a:rPr lang="en-US" sz="2500" baseline="30000">
                <a:solidFill>
                  <a:srgbClr val="000000"/>
                </a:solidFill>
                <a:latin typeface="Neo Sans Std Light"/>
              </a:rPr>
              <a:t>
</a:t>
            </a:r>
            <a:r>
              <a:rPr lang="en-US" sz="2500" baseline="30000">
                <a:solidFill>
                  <a:srgbClr val="000000"/>
                </a:solidFill>
                <a:latin typeface="Neo Sans Std Light"/>
              </a:rPr>
              <a:t> - Dante</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0" name="Picture 12" descr=""/>
          <p:cNvPicPr/>
          <p:nvPr/>
        </p:nvPicPr>
        <p:blipFill>
          <a:blip r:embed="rId1"/>
          <a:stretch>
            <a:fillRect/>
          </a:stretch>
        </p:blipFill>
        <p:spPr>
          <a:xfrm>
            <a:off x="-28080" y="379440"/>
            <a:ext cx="9171720" cy="6126480"/>
          </a:xfrm>
          <a:prstGeom prst="rect">
            <a:avLst/>
          </a:prstGeom>
          <a:ln>
            <a:noFill/>
          </a:ln>
        </p:spPr>
      </p:pic>
      <p:pic>
        <p:nvPicPr>
          <p:cNvPr id="51" name="Picture 6" descr=""/>
          <p:cNvPicPr/>
          <p:nvPr/>
        </p:nvPicPr>
        <p:blipFill>
          <a:blip r:embed="rId2"/>
          <a:stretch>
            <a:fillRect/>
          </a:stretch>
        </p:blipFill>
        <p:spPr>
          <a:xfrm>
            <a:off x="4876920" y="3353040"/>
            <a:ext cx="4037760" cy="2266560"/>
          </a:xfrm>
          <a:prstGeom prst="rect">
            <a:avLst/>
          </a:prstGeom>
          <a:ln w="88920">
            <a:solidFill>
              <a:srgbClr val="ffffff"/>
            </a:solidFill>
            <a:miter/>
          </a:ln>
        </p:spPr>
      </p:pic>
      <p:sp>
        <p:nvSpPr>
          <p:cNvPr id="52" name="CustomShape 1"/>
          <p:cNvSpPr/>
          <p:nvPr/>
        </p:nvSpPr>
        <p:spPr>
          <a:xfrm rot="2056800">
            <a:off x="4243680" y="3035880"/>
            <a:ext cx="1266480" cy="785520"/>
          </a:xfrm>
          <a:prstGeom prst="leftRightArrow">
            <a:avLst>
              <a:gd name="adj1" fmla="val 50000"/>
              <a:gd name="adj2" fmla="val 50000"/>
            </a:avLst>
          </a:prstGeom>
          <a:solidFill>
            <a:srgbClr val="bfbfbf"/>
          </a:solidFill>
          <a:ln w="76320">
            <a:solidFill>
              <a:srgbClr val="000000"/>
            </a:solidFill>
            <a:round/>
          </a:ln>
        </p:spPr>
      </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3" name="Picture 2" descr=""/>
          <p:cNvPicPr/>
          <p:nvPr/>
        </p:nvPicPr>
        <p:blipFill>
          <a:blip r:embed="rId1"/>
          <a:stretch>
            <a:fillRect/>
          </a:stretch>
        </p:blipFill>
        <p:spPr>
          <a:xfrm>
            <a:off x="2826360" y="1150920"/>
            <a:ext cx="3491280" cy="4732200"/>
          </a:xfrm>
          <a:prstGeom prst="rect">
            <a:avLst/>
          </a:prstGeom>
          <a:ln>
            <a:noFill/>
          </a:ln>
        </p:spPr>
      </p:pic>
      <p:sp>
        <p:nvSpPr>
          <p:cNvPr id="54" name="TextShape 1"/>
          <p:cNvSpPr txBox="1"/>
          <p:nvPr/>
        </p:nvSpPr>
        <p:spPr>
          <a:xfrm>
            <a:off x="457200" y="1348560"/>
            <a:ext cx="8229240" cy="4777200"/>
          </a:xfrm>
          <a:prstGeom prst="rect">
            <a:avLst/>
          </a:prstGeom>
        </p:spPr>
        <p:txBody>
          <a:bodyPr/>
          <a:p>
            <a:pPr>
              <a:lnSpc>
                <a:spcPct val="100000"/>
              </a:lnSpc>
              <a:buFont typeface="Calibri"/>
              <a:buAutoNum type="arabicPeriod"/>
            </a:pPr>
            <a:r>
              <a:rPr lang="en-US" sz="3200">
                <a:solidFill>
                  <a:srgbClr val="000000"/>
                </a:solidFill>
                <a:latin typeface="Neo Sans Std"/>
              </a:rPr>
              <a:t>To propose both a workable definition of hate speech and a contextualized methodology for online hate speech tracking, that can be replicated locally and in other countries.</a:t>
            </a:r>
            <a:endParaRPr/>
          </a:p>
          <a:p>
            <a:pPr>
              <a:lnSpc>
                <a:spcPct val="100000"/>
              </a:lnSpc>
            </a:pPr>
            <a:endParaRPr/>
          </a:p>
          <a:p>
            <a:pPr>
              <a:lnSpc>
                <a:spcPct val="100000"/>
              </a:lnSpc>
              <a:buFont typeface="Calibri"/>
              <a:buAutoNum type="arabicPeriod"/>
            </a:pPr>
            <a:r>
              <a:rPr lang="en-US" sz="3200">
                <a:solidFill>
                  <a:srgbClr val="000000"/>
                </a:solidFill>
                <a:latin typeface="Neo Sans Std"/>
              </a:rPr>
              <a:t>To collect and monitor the occurrence of hate speech in the Kenyan online space.</a:t>
            </a:r>
            <a:endParaRPr/>
          </a:p>
          <a:p>
            <a:pPr>
              <a:lnSpc>
                <a:spcPct val="100000"/>
              </a:lnSpc>
            </a:pPr>
            <a:endParaRPr/>
          </a:p>
          <a:p>
            <a:pPr>
              <a:lnSpc>
                <a:spcPct val="100000"/>
              </a:lnSpc>
              <a:buFont typeface="Calibri"/>
              <a:buAutoNum type="arabicPeriod"/>
            </a:pPr>
            <a:r>
              <a:rPr lang="en-US" sz="3200">
                <a:solidFill>
                  <a:srgbClr val="000000"/>
                </a:solidFill>
                <a:latin typeface="Neo Sans Std"/>
              </a:rPr>
              <a:t>To forward any distress calls the Umati team came across online to Uchaguzi. </a:t>
            </a:r>
            <a:endParaRPr/>
          </a:p>
          <a:p>
            <a:pPr>
              <a:lnSpc>
                <a:spcPct val="100000"/>
              </a:lnSpc>
            </a:pPr>
            <a:endParaRPr/>
          </a:p>
          <a:p>
            <a:pPr>
              <a:lnSpc>
                <a:spcPct val="100000"/>
              </a:lnSpc>
              <a:buFont typeface="Calibri"/>
              <a:buAutoNum type="arabicPeriod"/>
            </a:pPr>
            <a:r>
              <a:rPr lang="en-US" sz="3200">
                <a:solidFill>
                  <a:srgbClr val="000000"/>
                </a:solidFill>
                <a:latin typeface="Neo Sans Std"/>
              </a:rPr>
              <a:t>To further education on the possible outcomes of hate speech, so as to promote civil communication and interaction in both online and offline spaces.</a:t>
            </a:r>
            <a:endParaRPr/>
          </a:p>
          <a:p>
            <a:pPr>
              <a:lnSpc>
                <a:spcPct val="100000"/>
              </a:lnSpc>
            </a:pPr>
            <a:endParaRPr/>
          </a:p>
        </p:txBody>
      </p:sp>
      <p:sp>
        <p:nvSpPr>
          <p:cNvPr id="55" name="TextShape 2"/>
          <p:cNvSpPr txBox="1"/>
          <p:nvPr/>
        </p:nvSpPr>
        <p:spPr>
          <a:xfrm>
            <a:off x="1028160" y="188640"/>
            <a:ext cx="7594200" cy="961920"/>
          </a:xfrm>
          <a:prstGeom prst="rect">
            <a:avLst/>
          </a:prstGeom>
        </p:spPr>
        <p:txBody>
          <a:bodyPr anchor="ctr"/>
          <a:p>
            <a:pPr>
              <a:lnSpc>
                <a:spcPts val="2046"/>
              </a:lnSpc>
            </a:pPr>
            <a:r>
              <a:rPr lang="en-US" sz="3100">
                <a:solidFill>
                  <a:srgbClr val="a08ab9"/>
                </a:solidFill>
                <a:latin typeface="Neo Sans Std"/>
              </a:rPr>
              <a:t>UMATI PROJECT GOALS (PHASE 1): </a:t>
            </a:r>
            <a:endParaRPr/>
          </a:p>
        </p:txBody>
      </p:sp>
      <p:pic>
        <p:nvPicPr>
          <p:cNvPr id="56" name="Picture 1" descr=""/>
          <p:cNvPicPr/>
          <p:nvPr/>
        </p:nvPicPr>
        <p:blipFill>
          <a:blip r:embed="rId2"/>
          <a:stretch>
            <a:fillRect/>
          </a:stretch>
        </p:blipFill>
        <p:spPr>
          <a:xfrm>
            <a:off x="7508520" y="6365520"/>
            <a:ext cx="1536480" cy="4046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7" name="Picture 2" descr=""/>
          <p:cNvPicPr/>
          <p:nvPr/>
        </p:nvPicPr>
        <p:blipFill>
          <a:blip r:embed="rId1"/>
          <a:stretch>
            <a:fillRect/>
          </a:stretch>
        </p:blipFill>
        <p:spPr>
          <a:xfrm>
            <a:off x="2826360" y="1150920"/>
            <a:ext cx="3491280" cy="4732200"/>
          </a:xfrm>
          <a:prstGeom prst="rect">
            <a:avLst/>
          </a:prstGeom>
          <a:ln>
            <a:noFill/>
          </a:ln>
        </p:spPr>
      </p:pic>
      <p:sp>
        <p:nvSpPr>
          <p:cNvPr id="58" name="TextShape 1"/>
          <p:cNvSpPr txBox="1"/>
          <p:nvPr/>
        </p:nvSpPr>
        <p:spPr>
          <a:xfrm>
            <a:off x="457200" y="1600200"/>
            <a:ext cx="8229240" cy="4525560"/>
          </a:xfrm>
          <a:prstGeom prst="rect">
            <a:avLst/>
          </a:prstGeom>
        </p:spPr>
        <p:txBody>
          <a:bodyPr/>
          <a:p>
            <a:pPr>
              <a:lnSpc>
                <a:spcPct val="100000"/>
              </a:lnSpc>
              <a:buFont typeface="Courier New"/>
              <a:buChar char="o"/>
            </a:pPr>
            <a:r>
              <a:rPr lang="en-US" sz="3000">
                <a:solidFill>
                  <a:srgbClr val="000000"/>
                </a:solidFill>
                <a:latin typeface="Neo Sans Std"/>
              </a:rPr>
              <a:t>Incomprehensive definition of hate speech under the National Cohesion and Integration Act, 2008.  </a:t>
            </a:r>
            <a:endParaRPr/>
          </a:p>
          <a:p>
            <a:pPr>
              <a:lnSpc>
                <a:spcPct val="100000"/>
              </a:lnSpc>
              <a:buFont typeface="Courier New"/>
              <a:buChar char="o"/>
            </a:pPr>
            <a:r>
              <a:rPr lang="en-US" sz="3000">
                <a:solidFill>
                  <a:srgbClr val="000000"/>
                </a:solidFill>
                <a:latin typeface="Neo Sans Std"/>
              </a:rPr>
              <a:t>(sections 13 and 52)</a:t>
            </a:r>
            <a:endParaRPr/>
          </a:p>
          <a:p>
            <a:pPr>
              <a:lnSpc>
                <a:spcPct val="100000"/>
              </a:lnSpc>
            </a:pPr>
            <a:endParaRPr/>
          </a:p>
          <a:p>
            <a:pPr>
              <a:lnSpc>
                <a:spcPct val="100000"/>
              </a:lnSpc>
              <a:buFont typeface="Courier New"/>
              <a:buChar char="o"/>
            </a:pPr>
            <a:r>
              <a:rPr lang="en-US" sz="3000">
                <a:solidFill>
                  <a:srgbClr val="000000"/>
                </a:solidFill>
                <a:latin typeface="Neo Sans Std"/>
              </a:rPr>
              <a:t>Ethnicity, nationality or race</a:t>
            </a:r>
            <a:endParaRPr/>
          </a:p>
          <a:p>
            <a:pPr>
              <a:lnSpc>
                <a:spcPct val="100000"/>
              </a:lnSpc>
            </a:pPr>
            <a:endParaRPr/>
          </a:p>
          <a:p>
            <a:pPr>
              <a:lnSpc>
                <a:spcPct val="100000"/>
              </a:lnSpc>
              <a:buFont typeface="Courier New"/>
              <a:buChar char="o"/>
            </a:pPr>
            <a:r>
              <a:rPr lang="en-US" sz="3000">
                <a:solidFill>
                  <a:srgbClr val="000000"/>
                </a:solidFill>
                <a:latin typeface="Neo Sans Std"/>
              </a:rPr>
              <a:t>Intent or likelihood</a:t>
            </a:r>
            <a:endParaRPr/>
          </a:p>
          <a:p>
            <a:pPr>
              <a:lnSpc>
                <a:spcPct val="100000"/>
              </a:lnSpc>
            </a:pPr>
            <a:endParaRPr/>
          </a:p>
        </p:txBody>
      </p:sp>
      <p:sp>
        <p:nvSpPr>
          <p:cNvPr id="59" name="TextShape 2"/>
          <p:cNvSpPr txBox="1"/>
          <p:nvPr/>
        </p:nvSpPr>
        <p:spPr>
          <a:xfrm>
            <a:off x="1028160" y="188640"/>
            <a:ext cx="7594200" cy="961920"/>
          </a:xfrm>
          <a:prstGeom prst="rect">
            <a:avLst/>
          </a:prstGeom>
        </p:spPr>
        <p:txBody>
          <a:bodyPr anchor="ctr"/>
          <a:p>
            <a:pPr>
              <a:lnSpc>
                <a:spcPts val="2046"/>
              </a:lnSpc>
            </a:pPr>
            <a:r>
              <a:rPr b="1" lang="en-US" sz="3100">
                <a:solidFill>
                  <a:srgbClr val="a08ab9"/>
                </a:solidFill>
                <a:latin typeface="Neo Sans Std"/>
              </a:rPr>
              <a:t>GOAL 1:</a:t>
            </a:r>
            <a:r>
              <a:rPr lang="en-US" sz="3100">
                <a:solidFill>
                  <a:srgbClr val="a08ab9"/>
                </a:solidFill>
                <a:latin typeface="Neo Sans Std"/>
              </a:rPr>
              <a:t> Definition and Methodology</a:t>
            </a:r>
            <a:endParaRPr/>
          </a:p>
        </p:txBody>
      </p:sp>
      <p:pic>
        <p:nvPicPr>
          <p:cNvPr id="60" name="Picture 1" descr=""/>
          <p:cNvPicPr/>
          <p:nvPr/>
        </p:nvPicPr>
        <p:blipFill>
          <a:blip r:embed="rId2"/>
          <a:stretch>
            <a:fillRect/>
          </a:stretch>
        </p:blipFill>
        <p:spPr>
          <a:xfrm>
            <a:off x="7508520" y="6365520"/>
            <a:ext cx="1536480" cy="4046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1" name="Picture 2" descr=""/>
          <p:cNvPicPr/>
          <p:nvPr/>
        </p:nvPicPr>
        <p:blipFill>
          <a:blip r:embed="rId1"/>
          <a:stretch>
            <a:fillRect/>
          </a:stretch>
        </p:blipFill>
        <p:spPr>
          <a:xfrm>
            <a:off x="2826360" y="1150920"/>
            <a:ext cx="3491280" cy="4732200"/>
          </a:xfrm>
          <a:prstGeom prst="rect">
            <a:avLst/>
          </a:prstGeom>
          <a:ln>
            <a:noFill/>
          </a:ln>
        </p:spPr>
      </p:pic>
      <p:sp>
        <p:nvSpPr>
          <p:cNvPr id="62" name="TextShape 1"/>
          <p:cNvSpPr txBox="1"/>
          <p:nvPr/>
        </p:nvSpPr>
        <p:spPr>
          <a:xfrm>
            <a:off x="457200" y="1600200"/>
            <a:ext cx="8229240" cy="4525560"/>
          </a:xfrm>
          <a:prstGeom prst="rect">
            <a:avLst/>
          </a:prstGeom>
        </p:spPr>
        <p:txBody>
          <a:bodyPr/>
          <a:p>
            <a:pPr>
              <a:lnSpc>
                <a:spcPct val="100000"/>
              </a:lnSpc>
              <a:buFont typeface="Arial"/>
              <a:buChar char="•"/>
            </a:pPr>
            <a:r>
              <a:rPr lang="en-US" sz="2800">
                <a:solidFill>
                  <a:srgbClr val="000000"/>
                </a:solidFill>
                <a:latin typeface="Neo Sans Std"/>
              </a:rPr>
              <a:t>The </a:t>
            </a:r>
            <a:r>
              <a:rPr b="1" lang="en-US" sz="2800">
                <a:solidFill>
                  <a:srgbClr val="000000"/>
                </a:solidFill>
                <a:latin typeface="Neo Sans Std"/>
              </a:rPr>
              <a:t>speaker and his/her influence</a:t>
            </a:r>
            <a:r>
              <a:rPr lang="en-US" sz="2800">
                <a:solidFill>
                  <a:srgbClr val="000000"/>
                </a:solidFill>
                <a:latin typeface="Neo Sans Std"/>
              </a:rPr>
              <a:t> over a given audience.</a:t>
            </a:r>
            <a:endParaRPr/>
          </a:p>
          <a:p>
            <a:pPr>
              <a:lnSpc>
                <a:spcPct val="100000"/>
              </a:lnSpc>
              <a:buFont typeface="Arial"/>
              <a:buChar char="•"/>
            </a:pPr>
            <a:r>
              <a:rPr lang="en-US" sz="2800">
                <a:solidFill>
                  <a:srgbClr val="000000"/>
                </a:solidFill>
                <a:latin typeface="Neo Sans Std"/>
              </a:rPr>
              <a:t>A receptive </a:t>
            </a:r>
            <a:r>
              <a:rPr b="1" lang="en-US" sz="2800">
                <a:solidFill>
                  <a:srgbClr val="000000"/>
                </a:solidFill>
                <a:latin typeface="Neo Sans Std"/>
              </a:rPr>
              <a:t>audience subject to incitement </a:t>
            </a:r>
            <a:r>
              <a:rPr lang="en-US" sz="2800">
                <a:solidFill>
                  <a:srgbClr val="000000"/>
                </a:solidFill>
                <a:latin typeface="Neo Sans Std"/>
              </a:rPr>
              <a:t>by speaker.</a:t>
            </a:r>
            <a:endParaRPr/>
          </a:p>
          <a:p>
            <a:pPr>
              <a:lnSpc>
                <a:spcPct val="100000"/>
              </a:lnSpc>
              <a:buFont typeface="Arial"/>
              <a:buChar char="•"/>
            </a:pPr>
            <a:r>
              <a:rPr b="1" lang="en-US" sz="2800">
                <a:solidFill>
                  <a:srgbClr val="000000"/>
                </a:solidFill>
                <a:latin typeface="Neo Sans Std"/>
              </a:rPr>
              <a:t>Speech content </a:t>
            </a:r>
            <a:r>
              <a:rPr lang="en-US" sz="2800">
                <a:solidFill>
                  <a:srgbClr val="000000"/>
                </a:solidFill>
                <a:latin typeface="Neo Sans Std"/>
              </a:rPr>
              <a:t>understood as a call to violence.</a:t>
            </a:r>
            <a:endParaRPr/>
          </a:p>
          <a:p>
            <a:pPr>
              <a:lnSpc>
                <a:spcPct val="100000"/>
              </a:lnSpc>
              <a:buFont typeface="Arial"/>
              <a:buChar char="•"/>
            </a:pPr>
            <a:r>
              <a:rPr b="1" lang="en-US" sz="2800">
                <a:solidFill>
                  <a:srgbClr val="000000"/>
                </a:solidFill>
                <a:latin typeface="Neo Sans Std"/>
              </a:rPr>
              <a:t>Social and historical context </a:t>
            </a:r>
            <a:r>
              <a:rPr lang="en-US" sz="2800">
                <a:solidFill>
                  <a:srgbClr val="000000"/>
                </a:solidFill>
                <a:latin typeface="Neo Sans Std"/>
              </a:rPr>
              <a:t>of the speech.</a:t>
            </a:r>
            <a:endParaRPr/>
          </a:p>
          <a:p>
            <a:pPr>
              <a:lnSpc>
                <a:spcPct val="100000"/>
              </a:lnSpc>
              <a:buFont typeface="Arial"/>
              <a:buChar char="•"/>
            </a:pPr>
            <a:r>
              <a:rPr lang="en-US" sz="2800">
                <a:solidFill>
                  <a:srgbClr val="000000"/>
                </a:solidFill>
                <a:latin typeface="Neo Sans Std"/>
              </a:rPr>
              <a:t> </a:t>
            </a:r>
            <a:r>
              <a:rPr b="1" lang="en-US" sz="2800">
                <a:solidFill>
                  <a:srgbClr val="000000"/>
                </a:solidFill>
                <a:latin typeface="Neo Sans Std"/>
              </a:rPr>
              <a:t>Medium of disseminating speech</a:t>
            </a:r>
            <a:r>
              <a:rPr lang="en-US" sz="2800">
                <a:solidFill>
                  <a:srgbClr val="000000"/>
                </a:solidFill>
                <a:latin typeface="Neo Sans Std"/>
              </a:rPr>
              <a:t>, including language </a:t>
            </a:r>
            <a:endParaRPr/>
          </a:p>
          <a:p>
            <a:pPr>
              <a:lnSpc>
                <a:spcPct val="100000"/>
              </a:lnSpc>
            </a:pPr>
            <a:endParaRPr/>
          </a:p>
          <a:p>
            <a:pPr>
              <a:lnSpc>
                <a:spcPct val="100000"/>
              </a:lnSpc>
            </a:pPr>
            <a:endParaRPr/>
          </a:p>
        </p:txBody>
      </p:sp>
      <p:sp>
        <p:nvSpPr>
          <p:cNvPr id="63" name="TextShape 2"/>
          <p:cNvSpPr txBox="1"/>
          <p:nvPr/>
        </p:nvSpPr>
        <p:spPr>
          <a:xfrm>
            <a:off x="457200" y="188640"/>
            <a:ext cx="8164800" cy="961920"/>
          </a:xfrm>
          <a:prstGeom prst="rect">
            <a:avLst/>
          </a:prstGeom>
        </p:spPr>
        <p:txBody>
          <a:bodyPr anchor="ctr"/>
          <a:p>
            <a:pPr>
              <a:lnSpc>
                <a:spcPts val="2046"/>
              </a:lnSpc>
            </a:pPr>
            <a:r>
              <a:rPr lang="en-US" sz="3100">
                <a:solidFill>
                  <a:srgbClr val="a08ab9"/>
                </a:solidFill>
                <a:latin typeface="Neo Sans Std"/>
              </a:rPr>
              <a:t>Adopting the Dangerous Speech Framework</a:t>
            </a:r>
            <a:endParaRPr/>
          </a:p>
        </p:txBody>
      </p:sp>
      <p:pic>
        <p:nvPicPr>
          <p:cNvPr id="64" name="Picture 1" descr=""/>
          <p:cNvPicPr/>
          <p:nvPr/>
        </p:nvPicPr>
        <p:blipFill>
          <a:blip r:embed="rId2"/>
          <a:stretch>
            <a:fillRect/>
          </a:stretch>
        </p:blipFill>
        <p:spPr>
          <a:xfrm>
            <a:off x="7508520" y="6365520"/>
            <a:ext cx="1536480" cy="40464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5" name="Picture 2" descr=""/>
          <p:cNvPicPr/>
          <p:nvPr/>
        </p:nvPicPr>
        <p:blipFill>
          <a:blip r:embed="rId1"/>
          <a:stretch>
            <a:fillRect/>
          </a:stretch>
        </p:blipFill>
        <p:spPr>
          <a:xfrm>
            <a:off x="2826360" y="1150920"/>
            <a:ext cx="3491280" cy="4732200"/>
          </a:xfrm>
          <a:prstGeom prst="rect">
            <a:avLst/>
          </a:prstGeom>
          <a:ln>
            <a:noFill/>
          </a:ln>
        </p:spPr>
      </p:pic>
      <p:sp>
        <p:nvSpPr>
          <p:cNvPr id="66" name="TextShape 1"/>
          <p:cNvSpPr txBox="1"/>
          <p:nvPr/>
        </p:nvSpPr>
        <p:spPr>
          <a:xfrm>
            <a:off x="457200" y="1600200"/>
            <a:ext cx="8229240" cy="4525560"/>
          </a:xfrm>
          <a:prstGeom prst="rect">
            <a:avLst/>
          </a:prstGeom>
        </p:spPr>
        <p:txBody>
          <a:bodyPr/>
          <a:p>
            <a:pPr>
              <a:lnSpc>
                <a:spcPct val="100000"/>
              </a:lnSpc>
            </a:pPr>
            <a:endParaRPr/>
          </a:p>
          <a:p>
            <a:pPr>
              <a:lnSpc>
                <a:spcPct val="100000"/>
              </a:lnSpc>
            </a:pPr>
            <a:endParaRPr/>
          </a:p>
        </p:txBody>
      </p:sp>
      <p:sp>
        <p:nvSpPr>
          <p:cNvPr id="67" name="TextShape 2"/>
          <p:cNvSpPr txBox="1"/>
          <p:nvPr/>
        </p:nvSpPr>
        <p:spPr>
          <a:xfrm>
            <a:off x="457200" y="188640"/>
            <a:ext cx="8483400" cy="961920"/>
          </a:xfrm>
          <a:prstGeom prst="rect">
            <a:avLst/>
          </a:prstGeom>
        </p:spPr>
        <p:txBody>
          <a:bodyPr anchor="ctr"/>
          <a:p>
            <a:pPr>
              <a:lnSpc>
                <a:spcPct val="100000"/>
              </a:lnSpc>
            </a:pPr>
            <a:r>
              <a:rPr lang="en-US" sz="3100">
                <a:solidFill>
                  <a:srgbClr val="a08ab9"/>
                </a:solidFill>
                <a:latin typeface="Neo Sans Std"/>
              </a:rPr>
              <a:t>Identification of Online Dangerous Speech in Kenya </a:t>
            </a:r>
            <a:endParaRPr/>
          </a:p>
        </p:txBody>
      </p:sp>
      <p:pic>
        <p:nvPicPr>
          <p:cNvPr id="68" name="Picture 1" descr=""/>
          <p:cNvPicPr/>
          <p:nvPr/>
        </p:nvPicPr>
        <p:blipFill>
          <a:blip r:embed="rId2"/>
          <a:stretch>
            <a:fillRect/>
          </a:stretch>
        </p:blipFill>
        <p:spPr>
          <a:xfrm>
            <a:off x="7508520" y="6365520"/>
            <a:ext cx="1536480" cy="404640"/>
          </a:xfrm>
          <a:prstGeom prst="rect">
            <a:avLst/>
          </a:prstGeom>
          <a:ln>
            <a:noFill/>
          </a:ln>
        </p:spPr>
      </p:pic>
      <p:sp>
        <p:nvSpPr>
          <p:cNvPr id="69" name="CustomShape 3"/>
          <p:cNvSpPr/>
          <p:nvPr/>
        </p:nvSpPr>
        <p:spPr>
          <a:xfrm>
            <a:off x="665280" y="1311840"/>
            <a:ext cx="8112960" cy="5820480"/>
          </a:xfrm>
          <a:prstGeom prst="rect">
            <a:avLst/>
          </a:prstGeom>
          <a:noFill/>
          <a:ln>
            <a:noFill/>
          </a:ln>
        </p:spPr>
        <p:txBody>
          <a:bodyPr lIns="90000" rIns="90000" tIns="45000" bIns="45000"/>
          <a:p>
            <a:pPr>
              <a:lnSpc>
                <a:spcPct val="100000"/>
              </a:lnSpc>
              <a:buFont typeface="Calibri"/>
              <a:buAutoNum type="arabicPeriod"/>
            </a:pPr>
            <a:r>
              <a:rPr lang="en-US" sz="2400">
                <a:solidFill>
                  <a:srgbClr val="000000"/>
                </a:solidFill>
                <a:latin typeface="Neo Sans Std"/>
              </a:rPr>
              <a:t>Targets a group of people – hate comment about an individual isn’t hate speech unless it targets the person as a member of a group   </a:t>
            </a:r>
            <a:endParaRPr/>
          </a:p>
          <a:p>
            <a:pPr>
              <a:lnSpc>
                <a:spcPct val="100000"/>
              </a:lnSpc>
            </a:pPr>
            <a:endParaRPr/>
          </a:p>
          <a:p>
            <a:pPr>
              <a:lnSpc>
                <a:spcPct val="100000"/>
              </a:lnSpc>
              <a:buFont typeface="Calibri"/>
              <a:buAutoNum type="arabicPeriod"/>
            </a:pPr>
            <a:r>
              <a:rPr lang="en-US" sz="2400">
                <a:solidFill>
                  <a:srgbClr val="000000"/>
                </a:solidFill>
                <a:latin typeface="Neo Sans Std"/>
              </a:rPr>
              <a:t>Contains one of the hallmarks/pillars of dangerous speech:</a:t>
            </a:r>
            <a:endParaRPr/>
          </a:p>
          <a:p>
            <a:pPr lvl="1">
              <a:lnSpc>
                <a:spcPct val="100000"/>
              </a:lnSpc>
              <a:buFont typeface="Arial"/>
              <a:buChar char="•"/>
            </a:pPr>
            <a:r>
              <a:rPr lang="en-US" sz="2000">
                <a:solidFill>
                  <a:srgbClr val="000000"/>
                </a:solidFill>
                <a:latin typeface="Neo Sans Std"/>
              </a:rPr>
              <a:t>Compares a group of people to insects, animals or vermin</a:t>
            </a:r>
            <a:endParaRPr/>
          </a:p>
          <a:p>
            <a:pPr lvl="1">
              <a:lnSpc>
                <a:spcPct val="100000"/>
              </a:lnSpc>
              <a:buFont typeface="Arial"/>
              <a:buChar char="•"/>
            </a:pPr>
            <a:r>
              <a:rPr lang="en-US" sz="2000">
                <a:solidFill>
                  <a:srgbClr val="000000"/>
                </a:solidFill>
                <a:latin typeface="Neo Sans Std"/>
              </a:rPr>
              <a:t>Suggests audience faces a serious threat or violence from another group (Accusation in a mirror)</a:t>
            </a:r>
            <a:endParaRPr/>
          </a:p>
          <a:p>
            <a:pPr lvl="1">
              <a:lnSpc>
                <a:spcPct val="100000"/>
              </a:lnSpc>
              <a:buFont typeface="Arial"/>
              <a:buChar char="•"/>
            </a:pPr>
            <a:r>
              <a:rPr lang="en-US" sz="2000">
                <a:solidFill>
                  <a:srgbClr val="000000"/>
                </a:solidFill>
                <a:latin typeface="Neo Sans Std"/>
              </a:rPr>
              <a:t>Suggests that people from another group are spoiling the purity or integrity of the speaker’s group</a:t>
            </a:r>
            <a:r>
              <a:rPr lang="en-US" sz="2400">
                <a:solidFill>
                  <a:srgbClr val="000000"/>
                </a:solidFill>
                <a:latin typeface="Neo Sans Std"/>
              </a:rPr>
              <a:t>. </a:t>
            </a:r>
            <a:endParaRPr/>
          </a:p>
          <a:p>
            <a:pPr>
              <a:lnSpc>
                <a:spcPct val="100000"/>
              </a:lnSpc>
            </a:pPr>
            <a:endParaRPr/>
          </a:p>
          <a:p>
            <a:pPr>
              <a:lnSpc>
                <a:spcPct val="100000"/>
              </a:lnSpc>
            </a:pPr>
            <a:r>
              <a:rPr lang="en-US" sz="2400">
                <a:solidFill>
                  <a:srgbClr val="000000"/>
                </a:solidFill>
                <a:latin typeface="Neo Sans Std"/>
              </a:rPr>
              <a:t>3. Contains a call to action – calls to discriminate, loot, riot, beat, forcefully evict or kill</a:t>
            </a:r>
            <a:endParaRPr/>
          </a:p>
          <a:p>
            <a:pPr>
              <a:lnSpc>
                <a:spcPct val="100000"/>
              </a:lnSpc>
            </a:pPr>
            <a:endParaRPr/>
          </a:p>
          <a:p>
            <a:pPr>
              <a:lnSpc>
                <a:spcPct val="100000"/>
              </a:lnSpc>
            </a:pP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0" name="Content Placeholder 5" descr=""/>
          <p:cNvPicPr/>
          <p:nvPr/>
        </p:nvPicPr>
        <p:blipFill>
          <a:blip r:embed="rId1"/>
          <a:srcRect l="-431" t="6548" r="-533" b="0"/>
          <a:stretch>
            <a:fillRect/>
          </a:stretch>
        </p:blipFill>
        <p:spPr>
          <a:xfrm>
            <a:off x="5735520" y="2922840"/>
            <a:ext cx="1415880" cy="1507680"/>
          </a:xfrm>
          <a:prstGeom prst="rect">
            <a:avLst/>
          </a:prstGeom>
          <a:ln>
            <a:noFill/>
          </a:ln>
        </p:spPr>
      </p:pic>
      <p:pic>
        <p:nvPicPr>
          <p:cNvPr id="71" name="Content Placeholder 5" descr=""/>
          <p:cNvPicPr/>
          <p:nvPr/>
        </p:nvPicPr>
        <p:blipFill>
          <a:blip r:embed="rId2"/>
          <a:srcRect l="-431" t="6548" r="-533" b="0"/>
          <a:stretch>
            <a:fillRect/>
          </a:stretch>
        </p:blipFill>
        <p:spPr>
          <a:xfrm>
            <a:off x="3846960" y="2922840"/>
            <a:ext cx="1415880" cy="1507680"/>
          </a:xfrm>
          <a:prstGeom prst="rect">
            <a:avLst/>
          </a:prstGeom>
          <a:ln>
            <a:noFill/>
          </a:ln>
        </p:spPr>
      </p:pic>
      <p:pic>
        <p:nvPicPr>
          <p:cNvPr id="72" name="Content Placeholder 5" descr=""/>
          <p:cNvPicPr/>
          <p:nvPr/>
        </p:nvPicPr>
        <p:blipFill>
          <a:blip r:embed="rId3"/>
          <a:srcRect l="-431" t="6548" r="-533" b="0"/>
          <a:stretch>
            <a:fillRect/>
          </a:stretch>
        </p:blipFill>
        <p:spPr>
          <a:xfrm>
            <a:off x="2040480" y="3009600"/>
            <a:ext cx="1415880" cy="1507680"/>
          </a:xfrm>
          <a:prstGeom prst="rect">
            <a:avLst/>
          </a:prstGeom>
          <a:ln>
            <a:noFill/>
          </a:ln>
        </p:spPr>
      </p:pic>
      <p:pic>
        <p:nvPicPr>
          <p:cNvPr id="73" name="Picture 2" descr=""/>
          <p:cNvPicPr/>
          <p:nvPr/>
        </p:nvPicPr>
        <p:blipFill>
          <a:blip r:embed="rId4"/>
          <a:stretch>
            <a:fillRect/>
          </a:stretch>
        </p:blipFill>
        <p:spPr>
          <a:xfrm>
            <a:off x="2826360" y="1150920"/>
            <a:ext cx="3491280" cy="4732200"/>
          </a:xfrm>
          <a:prstGeom prst="rect">
            <a:avLst/>
          </a:prstGeom>
          <a:ln>
            <a:noFill/>
          </a:ln>
        </p:spPr>
      </p:pic>
      <p:sp>
        <p:nvSpPr>
          <p:cNvPr id="74" name="TextShape 1"/>
          <p:cNvSpPr txBox="1"/>
          <p:nvPr/>
        </p:nvSpPr>
        <p:spPr>
          <a:xfrm>
            <a:off x="457200" y="1600200"/>
            <a:ext cx="8229240" cy="4525560"/>
          </a:xfrm>
          <a:prstGeom prst="rect">
            <a:avLst/>
          </a:prstGeom>
        </p:spPr>
        <p:txBody>
          <a:bodyPr/>
          <a:p>
            <a:pPr algn="just">
              <a:lnSpc>
                <a:spcPct val="100000"/>
              </a:lnSpc>
            </a:pPr>
            <a:endParaRPr/>
          </a:p>
          <a:p>
            <a:pPr>
              <a:lnSpc>
                <a:spcPct val="100000"/>
              </a:lnSpc>
            </a:pPr>
            <a:endParaRPr/>
          </a:p>
        </p:txBody>
      </p:sp>
      <p:sp>
        <p:nvSpPr>
          <p:cNvPr id="75" name="TextShape 2"/>
          <p:cNvSpPr txBox="1"/>
          <p:nvPr/>
        </p:nvSpPr>
        <p:spPr>
          <a:xfrm>
            <a:off x="1028160" y="188640"/>
            <a:ext cx="7594200" cy="961920"/>
          </a:xfrm>
          <a:prstGeom prst="rect">
            <a:avLst/>
          </a:prstGeom>
        </p:spPr>
        <p:txBody>
          <a:bodyPr anchor="ctr"/>
          <a:p>
            <a:pPr>
              <a:lnSpc>
                <a:spcPts val="2046"/>
              </a:lnSpc>
            </a:pPr>
            <a:r>
              <a:rPr lang="en-US" sz="3100">
                <a:solidFill>
                  <a:srgbClr val="b3a2c7"/>
                </a:solidFill>
                <a:latin typeface="Neo Sans Std"/>
              </a:rPr>
              <a:t>Categorization Formula</a:t>
            </a:r>
            <a:endParaRPr/>
          </a:p>
        </p:txBody>
      </p:sp>
      <p:pic>
        <p:nvPicPr>
          <p:cNvPr id="76" name="Picture 7" descr=""/>
          <p:cNvPicPr/>
          <p:nvPr/>
        </p:nvPicPr>
        <p:blipFill>
          <a:blip r:embed="rId5"/>
          <a:srcRect l="54828" t="263626" r="77414" b="0"/>
          <a:stretch>
            <a:fillRect/>
          </a:stretch>
        </p:blipFill>
        <p:spPr>
          <a:xfrm>
            <a:off x="182880" y="1078920"/>
            <a:ext cx="4663440" cy="5504760"/>
          </a:xfrm>
          <a:prstGeom prst="rect">
            <a:avLst/>
          </a:prstGeom>
          <a:ln>
            <a:solidFill>
              <a:srgbClr val="000000"/>
            </a:solidFill>
          </a:ln>
        </p:spPr>
      </p:pic>
      <p:pic>
        <p:nvPicPr>
          <p:cNvPr id="77" name="Picture 1" descr=""/>
          <p:cNvPicPr/>
          <p:nvPr/>
        </p:nvPicPr>
        <p:blipFill>
          <a:blip r:embed="rId6"/>
          <a:stretch>
            <a:fillRect/>
          </a:stretch>
        </p:blipFill>
        <p:spPr>
          <a:xfrm>
            <a:off x="7508520" y="6365520"/>
            <a:ext cx="1536480" cy="404640"/>
          </a:xfrm>
          <a:prstGeom prst="rect">
            <a:avLst/>
          </a:prstGeom>
          <a:ln>
            <a:noFill/>
          </a:ln>
        </p:spPr>
      </p:pic>
      <p:sp>
        <p:nvSpPr>
          <p:cNvPr id="78" name="CustomShape 3"/>
          <p:cNvSpPr/>
          <p:nvPr/>
        </p:nvSpPr>
        <p:spPr>
          <a:xfrm>
            <a:off x="318960" y="2011320"/>
            <a:ext cx="3796920" cy="759240"/>
          </a:xfrm>
          <a:prstGeom prst="roundRect">
            <a:avLst>
              <a:gd name="adj" fmla="val 16667"/>
            </a:avLst>
          </a:prstGeom>
          <a:noFill/>
          <a:ln w="9360">
            <a:solidFill>
              <a:srgbClr val="4a7ebb"/>
            </a:solidFill>
            <a:round/>
          </a:ln>
        </p:spPr>
      </p:sp>
      <p:sp>
        <p:nvSpPr>
          <p:cNvPr id="79" name="CustomShape 4"/>
          <p:cNvSpPr/>
          <p:nvPr/>
        </p:nvSpPr>
        <p:spPr>
          <a:xfrm>
            <a:off x="318960" y="5454360"/>
            <a:ext cx="3796920" cy="759240"/>
          </a:xfrm>
          <a:prstGeom prst="roundRect">
            <a:avLst>
              <a:gd name="adj" fmla="val 16667"/>
            </a:avLst>
          </a:prstGeom>
          <a:noFill/>
          <a:ln w="9360">
            <a:solidFill>
              <a:srgbClr val="4a7ebb"/>
            </a:solidFill>
            <a:round/>
          </a:ln>
        </p:spPr>
      </p:sp>
      <p:pic>
        <p:nvPicPr>
          <p:cNvPr id="80" name="Picture 8" descr=""/>
          <p:cNvPicPr/>
          <p:nvPr/>
        </p:nvPicPr>
        <p:blipFill>
          <a:blip r:embed="rId7"/>
          <a:stretch>
            <a:fillRect/>
          </a:stretch>
        </p:blipFill>
        <p:spPr>
          <a:xfrm>
            <a:off x="2560320" y="1737360"/>
            <a:ext cx="6428880" cy="3865680"/>
          </a:xfrm>
          <a:prstGeom prst="rect">
            <a:avLst/>
          </a:prstGeom>
          <a:ln w="25560">
            <a:solidFill>
              <a:srgbClr val="9bbb59"/>
            </a:solidFill>
            <a:round/>
          </a:ln>
        </p:spPr>
      </p:pic>
      <p:sp>
        <p:nvSpPr>
          <p:cNvPr id="81" name="CustomShape 5"/>
          <p:cNvSpPr/>
          <p:nvPr/>
        </p:nvSpPr>
        <p:spPr>
          <a:xfrm>
            <a:off x="4218840" y="2041200"/>
            <a:ext cx="3724200" cy="3276360"/>
          </a:xfrm>
          <a:prstGeom prst="rect">
            <a:avLst/>
          </a:prstGeom>
          <a:solidFill>
            <a:srgbClr val="ffffff"/>
          </a:solidFill>
          <a:ln w="25560">
            <a:solidFill>
              <a:srgbClr val="9bbb59"/>
            </a:solidFill>
            <a:round/>
          </a:ln>
        </p:spPr>
        <p:txBody>
          <a:bodyPr lIns="90000" rIns="90000" tIns="45000" bIns="45000"/>
          <a:p>
            <a:pPr algn="ctr">
              <a:lnSpc>
                <a:spcPct val="100000"/>
              </a:lnSpc>
            </a:pPr>
            <a:endParaRPr/>
          </a:p>
          <a:p>
            <a:pPr algn="ctr">
              <a:lnSpc>
                <a:spcPct val="100000"/>
              </a:lnSpc>
            </a:pPr>
            <a:r>
              <a:rPr lang="en-US" sz="2000">
                <a:solidFill>
                  <a:srgbClr val="000000"/>
                </a:solidFill>
                <a:latin typeface="Century Gothic"/>
              </a:rPr>
              <a:t>M1 + N1 = Bucket 1</a:t>
            </a:r>
            <a:endParaRPr/>
          </a:p>
          <a:p>
            <a:pPr algn="ctr">
              <a:lnSpc>
                <a:spcPct val="100000"/>
              </a:lnSpc>
            </a:pPr>
            <a:r>
              <a:rPr lang="en-US" sz="2000">
                <a:solidFill>
                  <a:srgbClr val="000000"/>
                </a:solidFill>
                <a:latin typeface="Century Gothic"/>
              </a:rPr>
              <a:t>M1 + N2 = Bucket 1</a:t>
            </a:r>
            <a:endParaRPr/>
          </a:p>
          <a:p>
            <a:pPr algn="ctr">
              <a:lnSpc>
                <a:spcPct val="100000"/>
              </a:lnSpc>
            </a:pPr>
            <a:r>
              <a:rPr lang="en-US" sz="2000">
                <a:solidFill>
                  <a:srgbClr val="000000"/>
                </a:solidFill>
                <a:latin typeface="Century Gothic"/>
              </a:rPr>
              <a:t>M1 + N3 = Bucket 2</a:t>
            </a:r>
            <a:endParaRPr/>
          </a:p>
          <a:p>
            <a:pPr algn="ctr">
              <a:lnSpc>
                <a:spcPct val="100000"/>
              </a:lnSpc>
            </a:pPr>
            <a:r>
              <a:rPr lang="en-US" sz="2000">
                <a:solidFill>
                  <a:srgbClr val="000000"/>
                </a:solidFill>
                <a:latin typeface="Century Gothic"/>
              </a:rPr>
              <a:t>M2 + N1 = Bucket 2</a:t>
            </a:r>
            <a:endParaRPr/>
          </a:p>
          <a:p>
            <a:pPr algn="ctr">
              <a:lnSpc>
                <a:spcPct val="100000"/>
              </a:lnSpc>
            </a:pPr>
            <a:r>
              <a:rPr lang="en-US" sz="2000">
                <a:solidFill>
                  <a:srgbClr val="000000"/>
                </a:solidFill>
                <a:latin typeface="Century Gothic"/>
              </a:rPr>
              <a:t>M2 + N2 = Bucket 2</a:t>
            </a:r>
            <a:endParaRPr/>
          </a:p>
          <a:p>
            <a:pPr algn="ctr">
              <a:lnSpc>
                <a:spcPct val="100000"/>
              </a:lnSpc>
            </a:pPr>
            <a:r>
              <a:rPr lang="en-US" sz="2000">
                <a:solidFill>
                  <a:srgbClr val="000000"/>
                </a:solidFill>
                <a:latin typeface="Century Gothic"/>
              </a:rPr>
              <a:t>M2 + N3 = Bucket 3</a:t>
            </a:r>
            <a:endParaRPr/>
          </a:p>
          <a:p>
            <a:pPr algn="ctr">
              <a:lnSpc>
                <a:spcPct val="100000"/>
              </a:lnSpc>
            </a:pPr>
            <a:r>
              <a:rPr lang="en-US" sz="2000">
                <a:solidFill>
                  <a:srgbClr val="000000"/>
                </a:solidFill>
                <a:latin typeface="Century Gothic"/>
              </a:rPr>
              <a:t>M3 +N1 = Bucket 3</a:t>
            </a:r>
            <a:endParaRPr/>
          </a:p>
          <a:p>
            <a:pPr algn="ctr">
              <a:lnSpc>
                <a:spcPct val="100000"/>
              </a:lnSpc>
            </a:pPr>
            <a:r>
              <a:rPr lang="en-US" sz="2000">
                <a:solidFill>
                  <a:srgbClr val="000000"/>
                </a:solidFill>
                <a:latin typeface="Century Gothic"/>
              </a:rPr>
              <a:t>M3 + N2 = Bucket 3</a:t>
            </a:r>
            <a:endParaRPr/>
          </a:p>
          <a:p>
            <a:pPr algn="ctr">
              <a:lnSpc>
                <a:spcPct val="100000"/>
              </a:lnSpc>
            </a:pPr>
            <a:r>
              <a:rPr lang="en-US" sz="2000">
                <a:solidFill>
                  <a:srgbClr val="000000"/>
                </a:solidFill>
                <a:latin typeface="Century Gothic"/>
              </a:rPr>
              <a:t>M3 + N3 = Bucket 3</a:t>
            </a:r>
            <a:endParaRPr/>
          </a:p>
          <a:p>
            <a:pPr algn="ctr">
              <a:lnSpc>
                <a:spcPct val="100000"/>
              </a:lnSpc>
            </a:pPr>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withEffect" fill="hold" presetClass="entr" presetID="1">
                                  <p:stCondLst>
                                    <p:cond delay="0"/>
                                  </p:stCondLst>
                                  <p:childTnLst>
                                    <p:set>
                                      <p:cBhvr>
                                        <p:cTn id="20" dur="1" fill="hold">
                                          <p:stCondLst>
                                            <p:cond delay="0"/>
                                          </p:stCondLst>
                                        </p:cTn>
                                        <p:tgtEl>
                                          <p:spTgt spid="-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1028160" y="188640"/>
            <a:ext cx="7594200" cy="465840"/>
          </a:xfrm>
          <a:prstGeom prst="rect">
            <a:avLst/>
          </a:prstGeom>
        </p:spPr>
        <p:txBody>
          <a:bodyPr anchor="ctr"/>
          <a:p>
            <a:pPr>
              <a:lnSpc>
                <a:spcPts val="2046"/>
              </a:lnSpc>
            </a:pPr>
            <a:r>
              <a:rPr lang="en-US" sz="2500">
                <a:solidFill>
                  <a:srgbClr val="b3a2c7"/>
                </a:solidFill>
                <a:latin typeface="Neo Sans Std"/>
              </a:rPr>
              <a:t>Hate Speech Categories </a:t>
            </a:r>
            <a:endParaRPr/>
          </a:p>
        </p:txBody>
      </p:sp>
      <p:pic>
        <p:nvPicPr>
          <p:cNvPr id="83" name="Picture 1" descr=""/>
          <p:cNvPicPr/>
          <p:nvPr/>
        </p:nvPicPr>
        <p:blipFill>
          <a:blip r:embed="rId1"/>
          <a:stretch>
            <a:fillRect/>
          </a:stretch>
        </p:blipFill>
        <p:spPr>
          <a:xfrm>
            <a:off x="7508520" y="6365520"/>
            <a:ext cx="1536480" cy="404640"/>
          </a:xfrm>
          <a:prstGeom prst="rect">
            <a:avLst/>
          </a:prstGeom>
          <a:ln>
            <a:noFill/>
          </a:ln>
        </p:spPr>
      </p:pic>
      <p:pic>
        <p:nvPicPr>
          <p:cNvPr id="84" name="Picture 2" descr=""/>
          <p:cNvPicPr/>
          <p:nvPr/>
        </p:nvPicPr>
        <p:blipFill>
          <a:blip r:embed="rId2"/>
          <a:stretch>
            <a:fillRect/>
          </a:stretch>
        </p:blipFill>
        <p:spPr>
          <a:xfrm>
            <a:off x="0" y="851040"/>
            <a:ext cx="9143640" cy="55144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